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33" r:id="rId5"/>
    <p:sldId id="258" r:id="rId6"/>
    <p:sldId id="337" r:id="rId7"/>
    <p:sldId id="338" r:id="rId8"/>
    <p:sldId id="341" r:id="rId9"/>
    <p:sldId id="340" r:id="rId10"/>
    <p:sldId id="343" r:id="rId11"/>
    <p:sldId id="342" r:id="rId12"/>
    <p:sldId id="344" r:id="rId13"/>
    <p:sldId id="336" r:id="rId14"/>
    <p:sldId id="345" r:id="rId15"/>
    <p:sldId id="347" r:id="rId16"/>
    <p:sldId id="346" r:id="rId17"/>
    <p:sldId id="348" r:id="rId18"/>
    <p:sldId id="335" r:id="rId19"/>
  </p:sldIdLst>
  <p:sldSz cx="12192000" cy="6858000"/>
  <p:notesSz cx="6858000" cy="9144000"/>
  <p:embeddedFontLs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Light" panose="00000400000000000000" pitchFamily="2" charset="0"/>
      <p:regular r:id="rId26"/>
      <p:italic r:id="rId27"/>
    </p:embeddedFont>
    <p:embeddedFont>
      <p:font typeface="Montserrat SemiBold" panose="00000700000000000000" pitchFamily="2" charset="0"/>
      <p:bold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168"/>
    <a:srgbClr val="B56EAD"/>
    <a:srgbClr val="3FCFD5"/>
    <a:srgbClr val="97C93D"/>
    <a:srgbClr val="FCAF1B"/>
    <a:srgbClr val="D9DBD9"/>
    <a:srgbClr val="797C82"/>
    <a:srgbClr val="A5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F3413C-2604-AF4C-A05D-62D7581D2D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D0E9F-22F3-A449-BA1D-39157ADACB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40039-3340-DC44-85C5-B41D15A14762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DB2238-A1E7-304B-80CC-3AFD403C3D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1B63F-FE9E-554B-B828-313DD822F9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9C7FF-22E2-3848-A590-DAECDC3E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5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2E8E-AA83-A343-9960-24AD5D0D5C2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40D78-FEF8-784A-9CB0-1814E8DD1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7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seda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Lower-res%20images/SEDA-PP-Divider-modelling-lr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owermac1/Desktop/Creative%20Pitch/CP%20Client%20Work/SEDA/SEDA%20POWERPOINT/SEDA%20New%20PP%20Template/seda-logo.png" TargetMode="Externa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Lower-res%20images/SEDA-PP-Divider-services-lr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owermac1/Desktop/Creative%20Pitch/CP%20Client%20Work/SEDA/SEDA%20POWERPOINT/SEDA%20New%20PP%20Template/seda-logo.png" TargetMode="Externa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Lower-res%20images/SEDA-PP-Divider-DMPK-lr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owermac1/Desktop/Creative%20Pitch/CP%20Client%20Work/SEDA/SEDA%20POWERPOINT/SEDA%20New%20PP%20Template/seda-logo.png" TargetMode="Externa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Lower-res%20images/SEDA-PP-Divider-pharmacokinetic-lr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owermac1/Desktop/Creative%20Pitch/CP%20Client%20Work/SEDA/SEDA%20POWERPOINT/SEDA%20New%20PP%20Template/seda-logo.png" TargetMode="Externa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Lower-res%20images/SEDA-PP-Divider-Complex-Parenterals-lr.jpg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owermac1/Desktop/Creative%20Pitch/CP%20Client%20Work/SEDA/SEDA%20POWERPOINT/SEDA%20New%20PP%20Template/seda-logo.png" TargetMode="Externa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Lower-res%20images/SEDA-PP-Divider-Paediatric-lr.jpg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owermac1/Desktop/Creative%20Pitch/CP%20Client%20Work/SEDA/SEDA%20POWERPOINT/SEDA%20New%20PP%20Template/seda-logo.png" TargetMode="Externa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Lower-res%20images/SEDA-PP-Divider-clinical-lr.jpg" TargetMode="External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owermac1/Desktop/Creative%20Pitch/CP%20Client%20Work/SEDA/SEDA%20POWERPOINT/SEDA%20New%20PP%20Template/seda-logo.png" TargetMode="Externa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Lower-res%20images/SEDA-PP-Back-Cover-lr.jpg" TargetMode="Externa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owermac1/Desktop/Creative%20Pitch/CP%20Client%20Work/SEDA/SEDA%20POWERPOINT/SEDA%20New%20PP%20Template/seda-logo.png" TargetMode="Externa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seda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seda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seda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seda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seda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seda-logo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Lower-res%20images/SEDA-PP-Divider-consultancy-lr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owermac1/Desktop/Creative%20Pitch/CP%20Client%20Work/SEDA/SEDA%20POWERPOINT/SEDA%20New%20PP%20Template/seda-logo.png" TargetMode="Externa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owermac1/Desktop/Creative%20Pitch/CP%20Client%20Work/SEDA/SEDA%20POWERPOINT/SEDA%20New%20PP%20Template/Lower-res%20images/SEDA-PP-Divider-laboratory-lr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owermac1/Desktop/Creative%20Pitch/CP%20Client%20Work/SEDA/SEDA%20POWERPOINT/SEDA%20New%20PP%20Template/seda-logo.png" TargetMode="Externa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BA6E95-BFEC-354F-AD3D-8D00C55C3FCD}"/>
              </a:ext>
            </a:extLst>
          </p:cNvPr>
          <p:cNvCxnSpPr>
            <a:cxnSpLocks/>
          </p:cNvCxnSpPr>
          <p:nvPr userDrawn="1"/>
        </p:nvCxnSpPr>
        <p:spPr>
          <a:xfrm flipH="1">
            <a:off x="4139609" y="6077064"/>
            <a:ext cx="7585545" cy="0"/>
          </a:xfrm>
          <a:prstGeom prst="line">
            <a:avLst/>
          </a:prstGeom>
          <a:ln w="6350">
            <a:solidFill>
              <a:srgbClr val="5D6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EF8718-92C8-2F4A-9770-3804B56CA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6484" y="2801307"/>
            <a:ext cx="5108028" cy="567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 i="0">
                <a:solidFill>
                  <a:srgbClr val="5D6168"/>
                </a:solidFill>
                <a:latin typeface="Montserrat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ED9B3-C7FE-2645-B509-A2C1C27A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620" y="5585135"/>
            <a:ext cx="1620995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73AE59-3E20-364A-A397-C200D958653A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533620" y="2806327"/>
            <a:ext cx="2798145" cy="9660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C3C7D8-9C4F-B74F-A16B-1EE27AEDAF31}"/>
              </a:ext>
            </a:extLst>
          </p:cNvPr>
          <p:cNvCxnSpPr>
            <a:cxnSpLocks/>
          </p:cNvCxnSpPr>
          <p:nvPr userDrawn="1"/>
        </p:nvCxnSpPr>
        <p:spPr>
          <a:xfrm>
            <a:off x="3762702" y="2353340"/>
            <a:ext cx="0" cy="1998920"/>
          </a:xfrm>
          <a:prstGeom prst="line">
            <a:avLst/>
          </a:prstGeom>
          <a:ln w="6350">
            <a:solidFill>
              <a:srgbClr val="5D6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3AC7A5-4312-B840-BCF3-B489ACBE633D}"/>
              </a:ext>
            </a:extLst>
          </p:cNvPr>
          <p:cNvCxnSpPr>
            <a:cxnSpLocks/>
          </p:cNvCxnSpPr>
          <p:nvPr userDrawn="1"/>
        </p:nvCxnSpPr>
        <p:spPr>
          <a:xfrm flipH="1">
            <a:off x="490960" y="6077064"/>
            <a:ext cx="1663655" cy="0"/>
          </a:xfrm>
          <a:prstGeom prst="line">
            <a:avLst/>
          </a:prstGeom>
          <a:ln w="6350">
            <a:solidFill>
              <a:srgbClr val="5D6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CC809E-DA7E-B54D-9992-43A543E0E6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6539" y="5581850"/>
            <a:ext cx="5107974" cy="3684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GB"/>
              <a:t>State Confidential / Internal / Non-Confidential here</a:t>
            </a:r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064E868-5BB2-3A4E-8FE8-5095CDF17C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6484" y="3533374"/>
            <a:ext cx="5107974" cy="3684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add Presenter’s name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7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63B6702-5F81-4F47-B11E-FEB87730DA7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527050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49E75C5-5A6B-C340-8B04-C7179EE93549}"/>
              </a:ext>
            </a:extLst>
          </p:cNvPr>
          <p:cNvSpPr/>
          <p:nvPr userDrawn="1"/>
        </p:nvSpPr>
        <p:spPr>
          <a:xfrm>
            <a:off x="-1" y="5189517"/>
            <a:ext cx="12192001" cy="1668482"/>
          </a:xfrm>
          <a:custGeom>
            <a:avLst/>
            <a:gdLst/>
            <a:ahLst/>
            <a:cxnLst/>
            <a:rect l="l" t="t" r="r" b="b"/>
            <a:pathLst>
              <a:path w="10692130" h="6660515">
                <a:moveTo>
                  <a:pt x="0" y="6659994"/>
                </a:moveTo>
                <a:lnTo>
                  <a:pt x="10692003" y="6659994"/>
                </a:lnTo>
                <a:lnTo>
                  <a:pt x="10692003" y="0"/>
                </a:lnTo>
                <a:lnTo>
                  <a:pt x="0" y="0"/>
                </a:lnTo>
                <a:lnTo>
                  <a:pt x="0" y="6659994"/>
                </a:lnTo>
                <a:close/>
              </a:path>
            </a:pathLst>
          </a:custGeom>
          <a:solidFill>
            <a:srgbClr val="ED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71756-B73A-DD49-8EE8-3D70E8A4653B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10193400" y="5776659"/>
            <a:ext cx="1431402" cy="4941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2C904D-0029-DA4B-8E0C-55E9A3A9FCF8}"/>
              </a:ext>
            </a:extLst>
          </p:cNvPr>
          <p:cNvSpPr/>
          <p:nvPr userDrawn="1"/>
        </p:nvSpPr>
        <p:spPr>
          <a:xfrm>
            <a:off x="0" y="4604130"/>
            <a:ext cx="4161802" cy="585387"/>
          </a:xfrm>
          <a:custGeom>
            <a:avLst/>
            <a:gdLst>
              <a:gd name="connsiteX0" fmla="*/ 0 w 4161802"/>
              <a:gd name="connsiteY0" fmla="*/ 0 h 585387"/>
              <a:gd name="connsiteX1" fmla="*/ 4161802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  <a:gd name="connsiteX0" fmla="*/ 0 w 4161802"/>
              <a:gd name="connsiteY0" fmla="*/ 0 h 585387"/>
              <a:gd name="connsiteX1" fmla="*/ 3910977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1802" h="585387">
                <a:moveTo>
                  <a:pt x="0" y="0"/>
                </a:moveTo>
                <a:lnTo>
                  <a:pt x="3910977" y="0"/>
                </a:lnTo>
                <a:lnTo>
                  <a:pt x="4161802" y="585387"/>
                </a:lnTo>
                <a:lnTo>
                  <a:pt x="0" y="585387"/>
                </a:lnTo>
                <a:lnTo>
                  <a:pt x="0" y="0"/>
                </a:lnTo>
                <a:close/>
              </a:path>
            </a:pathLst>
          </a:custGeom>
          <a:solidFill>
            <a:srgbClr val="3FC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E23D6AC-6FE2-244B-A110-13B3663E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673" y="5708650"/>
            <a:ext cx="7239000" cy="56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8A59801-0979-4448-9744-0A9ABED22E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673" y="4688742"/>
            <a:ext cx="3558382" cy="581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5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63B6702-5F81-4F47-B11E-FEB87730DA7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527050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49E75C5-5A6B-C340-8B04-C7179EE93549}"/>
              </a:ext>
            </a:extLst>
          </p:cNvPr>
          <p:cNvSpPr/>
          <p:nvPr userDrawn="1"/>
        </p:nvSpPr>
        <p:spPr>
          <a:xfrm>
            <a:off x="-1" y="5189517"/>
            <a:ext cx="12192001" cy="1668482"/>
          </a:xfrm>
          <a:custGeom>
            <a:avLst/>
            <a:gdLst/>
            <a:ahLst/>
            <a:cxnLst/>
            <a:rect l="l" t="t" r="r" b="b"/>
            <a:pathLst>
              <a:path w="10692130" h="6660515">
                <a:moveTo>
                  <a:pt x="0" y="6659994"/>
                </a:moveTo>
                <a:lnTo>
                  <a:pt x="10692003" y="6659994"/>
                </a:lnTo>
                <a:lnTo>
                  <a:pt x="10692003" y="0"/>
                </a:lnTo>
                <a:lnTo>
                  <a:pt x="0" y="0"/>
                </a:lnTo>
                <a:lnTo>
                  <a:pt x="0" y="6659994"/>
                </a:lnTo>
                <a:close/>
              </a:path>
            </a:pathLst>
          </a:custGeom>
          <a:solidFill>
            <a:srgbClr val="ED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71756-B73A-DD49-8EE8-3D70E8A4653B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10193400" y="5776659"/>
            <a:ext cx="1431402" cy="4941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2C904D-0029-DA4B-8E0C-55E9A3A9FCF8}"/>
              </a:ext>
            </a:extLst>
          </p:cNvPr>
          <p:cNvSpPr/>
          <p:nvPr userDrawn="1"/>
        </p:nvSpPr>
        <p:spPr>
          <a:xfrm>
            <a:off x="0" y="4604130"/>
            <a:ext cx="4161802" cy="585387"/>
          </a:xfrm>
          <a:custGeom>
            <a:avLst/>
            <a:gdLst>
              <a:gd name="connsiteX0" fmla="*/ 0 w 4161802"/>
              <a:gd name="connsiteY0" fmla="*/ 0 h 585387"/>
              <a:gd name="connsiteX1" fmla="*/ 4161802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  <a:gd name="connsiteX0" fmla="*/ 0 w 4161802"/>
              <a:gd name="connsiteY0" fmla="*/ 0 h 585387"/>
              <a:gd name="connsiteX1" fmla="*/ 3910977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1802" h="585387">
                <a:moveTo>
                  <a:pt x="0" y="0"/>
                </a:moveTo>
                <a:lnTo>
                  <a:pt x="3910977" y="0"/>
                </a:lnTo>
                <a:lnTo>
                  <a:pt x="4161802" y="585387"/>
                </a:lnTo>
                <a:lnTo>
                  <a:pt x="0" y="585387"/>
                </a:lnTo>
                <a:lnTo>
                  <a:pt x="0" y="0"/>
                </a:lnTo>
                <a:close/>
              </a:path>
            </a:pathLst>
          </a:custGeom>
          <a:solidFill>
            <a:srgbClr val="B56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C17B679-AAB2-E441-8581-EBFC1C515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673" y="5708650"/>
            <a:ext cx="7239000" cy="56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3ACFAB-76D8-9E48-A63A-4F601DAD9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673" y="4688742"/>
            <a:ext cx="3558382" cy="581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63B6702-5F81-4F47-B11E-FEB87730DA7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527050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49E75C5-5A6B-C340-8B04-C7179EE93549}"/>
              </a:ext>
            </a:extLst>
          </p:cNvPr>
          <p:cNvSpPr/>
          <p:nvPr userDrawn="1"/>
        </p:nvSpPr>
        <p:spPr>
          <a:xfrm>
            <a:off x="-1" y="5189517"/>
            <a:ext cx="12192001" cy="1668482"/>
          </a:xfrm>
          <a:custGeom>
            <a:avLst/>
            <a:gdLst/>
            <a:ahLst/>
            <a:cxnLst/>
            <a:rect l="l" t="t" r="r" b="b"/>
            <a:pathLst>
              <a:path w="10692130" h="6660515">
                <a:moveTo>
                  <a:pt x="0" y="6659994"/>
                </a:moveTo>
                <a:lnTo>
                  <a:pt x="10692003" y="6659994"/>
                </a:lnTo>
                <a:lnTo>
                  <a:pt x="10692003" y="0"/>
                </a:lnTo>
                <a:lnTo>
                  <a:pt x="0" y="0"/>
                </a:lnTo>
                <a:lnTo>
                  <a:pt x="0" y="6659994"/>
                </a:lnTo>
                <a:close/>
              </a:path>
            </a:pathLst>
          </a:custGeom>
          <a:solidFill>
            <a:srgbClr val="ED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71756-B73A-DD49-8EE8-3D70E8A4653B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10193400" y="5776659"/>
            <a:ext cx="1431402" cy="4941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2C904D-0029-DA4B-8E0C-55E9A3A9FCF8}"/>
              </a:ext>
            </a:extLst>
          </p:cNvPr>
          <p:cNvSpPr/>
          <p:nvPr userDrawn="1"/>
        </p:nvSpPr>
        <p:spPr>
          <a:xfrm>
            <a:off x="0" y="4604130"/>
            <a:ext cx="4161802" cy="585387"/>
          </a:xfrm>
          <a:custGeom>
            <a:avLst/>
            <a:gdLst>
              <a:gd name="connsiteX0" fmla="*/ 0 w 4161802"/>
              <a:gd name="connsiteY0" fmla="*/ 0 h 585387"/>
              <a:gd name="connsiteX1" fmla="*/ 4161802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  <a:gd name="connsiteX0" fmla="*/ 0 w 4161802"/>
              <a:gd name="connsiteY0" fmla="*/ 0 h 585387"/>
              <a:gd name="connsiteX1" fmla="*/ 3910977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1802" h="585387">
                <a:moveTo>
                  <a:pt x="0" y="0"/>
                </a:moveTo>
                <a:lnTo>
                  <a:pt x="3910977" y="0"/>
                </a:lnTo>
                <a:lnTo>
                  <a:pt x="4161802" y="585387"/>
                </a:lnTo>
                <a:lnTo>
                  <a:pt x="0" y="585387"/>
                </a:lnTo>
                <a:lnTo>
                  <a:pt x="0" y="0"/>
                </a:lnTo>
                <a:close/>
              </a:path>
            </a:pathLst>
          </a:custGeom>
          <a:solidFill>
            <a:srgbClr val="B56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501E77F-409B-EE42-A721-127EA751E3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673" y="5708650"/>
            <a:ext cx="7239000" cy="56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7DE4F37-C890-1C4F-A070-5EAFF43E07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673" y="4688742"/>
            <a:ext cx="3558382" cy="581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6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63B6702-5F81-4F47-B11E-FEB87730DA7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527050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49E75C5-5A6B-C340-8B04-C7179EE93549}"/>
              </a:ext>
            </a:extLst>
          </p:cNvPr>
          <p:cNvSpPr/>
          <p:nvPr userDrawn="1"/>
        </p:nvSpPr>
        <p:spPr>
          <a:xfrm>
            <a:off x="-1" y="5189517"/>
            <a:ext cx="12192001" cy="1668482"/>
          </a:xfrm>
          <a:custGeom>
            <a:avLst/>
            <a:gdLst/>
            <a:ahLst/>
            <a:cxnLst/>
            <a:rect l="l" t="t" r="r" b="b"/>
            <a:pathLst>
              <a:path w="10692130" h="6660515">
                <a:moveTo>
                  <a:pt x="0" y="6659994"/>
                </a:moveTo>
                <a:lnTo>
                  <a:pt x="10692003" y="6659994"/>
                </a:lnTo>
                <a:lnTo>
                  <a:pt x="10692003" y="0"/>
                </a:lnTo>
                <a:lnTo>
                  <a:pt x="0" y="0"/>
                </a:lnTo>
                <a:lnTo>
                  <a:pt x="0" y="6659994"/>
                </a:lnTo>
                <a:close/>
              </a:path>
            </a:pathLst>
          </a:custGeom>
          <a:solidFill>
            <a:srgbClr val="ED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71756-B73A-DD49-8EE8-3D70E8A4653B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10193400" y="5776659"/>
            <a:ext cx="1431402" cy="4941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2C904D-0029-DA4B-8E0C-55E9A3A9FCF8}"/>
              </a:ext>
            </a:extLst>
          </p:cNvPr>
          <p:cNvSpPr/>
          <p:nvPr userDrawn="1"/>
        </p:nvSpPr>
        <p:spPr>
          <a:xfrm>
            <a:off x="0" y="4604130"/>
            <a:ext cx="4161802" cy="585387"/>
          </a:xfrm>
          <a:custGeom>
            <a:avLst/>
            <a:gdLst>
              <a:gd name="connsiteX0" fmla="*/ 0 w 4161802"/>
              <a:gd name="connsiteY0" fmla="*/ 0 h 585387"/>
              <a:gd name="connsiteX1" fmla="*/ 4161802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  <a:gd name="connsiteX0" fmla="*/ 0 w 4161802"/>
              <a:gd name="connsiteY0" fmla="*/ 0 h 585387"/>
              <a:gd name="connsiteX1" fmla="*/ 3910977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1802" h="585387">
                <a:moveTo>
                  <a:pt x="0" y="0"/>
                </a:moveTo>
                <a:lnTo>
                  <a:pt x="3910977" y="0"/>
                </a:lnTo>
                <a:lnTo>
                  <a:pt x="4161802" y="585387"/>
                </a:lnTo>
                <a:lnTo>
                  <a:pt x="0" y="585387"/>
                </a:lnTo>
                <a:lnTo>
                  <a:pt x="0" y="0"/>
                </a:lnTo>
                <a:close/>
              </a:path>
            </a:pathLst>
          </a:custGeom>
          <a:solidFill>
            <a:srgbClr val="B56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39E503-6EE6-7548-AE9F-6BBF37EC2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673" y="5708650"/>
            <a:ext cx="7239000" cy="56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0C4B77B-4B78-1C40-8614-1B443DE0F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673" y="4688742"/>
            <a:ext cx="3558382" cy="581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83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63B6702-5F81-4F47-B11E-FEB87730DA7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527050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49E75C5-5A6B-C340-8B04-C7179EE93549}"/>
              </a:ext>
            </a:extLst>
          </p:cNvPr>
          <p:cNvSpPr/>
          <p:nvPr userDrawn="1"/>
        </p:nvSpPr>
        <p:spPr>
          <a:xfrm>
            <a:off x="-1" y="5189517"/>
            <a:ext cx="12192001" cy="1668482"/>
          </a:xfrm>
          <a:custGeom>
            <a:avLst/>
            <a:gdLst/>
            <a:ahLst/>
            <a:cxnLst/>
            <a:rect l="l" t="t" r="r" b="b"/>
            <a:pathLst>
              <a:path w="10692130" h="6660515">
                <a:moveTo>
                  <a:pt x="0" y="6659994"/>
                </a:moveTo>
                <a:lnTo>
                  <a:pt x="10692003" y="6659994"/>
                </a:lnTo>
                <a:lnTo>
                  <a:pt x="10692003" y="0"/>
                </a:lnTo>
                <a:lnTo>
                  <a:pt x="0" y="0"/>
                </a:lnTo>
                <a:lnTo>
                  <a:pt x="0" y="6659994"/>
                </a:lnTo>
                <a:close/>
              </a:path>
            </a:pathLst>
          </a:custGeom>
          <a:solidFill>
            <a:srgbClr val="ED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71756-B73A-DD49-8EE8-3D70E8A4653B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10193400" y="5776659"/>
            <a:ext cx="1431402" cy="4941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2C904D-0029-DA4B-8E0C-55E9A3A9FCF8}"/>
              </a:ext>
            </a:extLst>
          </p:cNvPr>
          <p:cNvSpPr/>
          <p:nvPr userDrawn="1"/>
        </p:nvSpPr>
        <p:spPr>
          <a:xfrm>
            <a:off x="0" y="4604130"/>
            <a:ext cx="4161802" cy="585387"/>
          </a:xfrm>
          <a:custGeom>
            <a:avLst/>
            <a:gdLst>
              <a:gd name="connsiteX0" fmla="*/ 0 w 4161802"/>
              <a:gd name="connsiteY0" fmla="*/ 0 h 585387"/>
              <a:gd name="connsiteX1" fmla="*/ 4161802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  <a:gd name="connsiteX0" fmla="*/ 0 w 4161802"/>
              <a:gd name="connsiteY0" fmla="*/ 0 h 585387"/>
              <a:gd name="connsiteX1" fmla="*/ 3910977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1802" h="585387">
                <a:moveTo>
                  <a:pt x="0" y="0"/>
                </a:moveTo>
                <a:lnTo>
                  <a:pt x="3910977" y="0"/>
                </a:lnTo>
                <a:lnTo>
                  <a:pt x="4161802" y="585387"/>
                </a:lnTo>
                <a:lnTo>
                  <a:pt x="0" y="585387"/>
                </a:lnTo>
                <a:lnTo>
                  <a:pt x="0" y="0"/>
                </a:lnTo>
                <a:close/>
              </a:path>
            </a:pathLst>
          </a:custGeom>
          <a:solidFill>
            <a:srgbClr val="B56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6DE0F38-051E-D441-A128-FB17A38B69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673" y="5708650"/>
            <a:ext cx="7239000" cy="56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A02B1DF-9D0D-E24F-9A2C-73E0454177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673" y="4688742"/>
            <a:ext cx="3558382" cy="581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6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63B6702-5F81-4F47-B11E-FEB87730DA7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527050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49E75C5-5A6B-C340-8B04-C7179EE93549}"/>
              </a:ext>
            </a:extLst>
          </p:cNvPr>
          <p:cNvSpPr/>
          <p:nvPr userDrawn="1"/>
        </p:nvSpPr>
        <p:spPr>
          <a:xfrm>
            <a:off x="-1" y="5189517"/>
            <a:ext cx="12192001" cy="1668482"/>
          </a:xfrm>
          <a:custGeom>
            <a:avLst/>
            <a:gdLst/>
            <a:ahLst/>
            <a:cxnLst/>
            <a:rect l="l" t="t" r="r" b="b"/>
            <a:pathLst>
              <a:path w="10692130" h="6660515">
                <a:moveTo>
                  <a:pt x="0" y="6659994"/>
                </a:moveTo>
                <a:lnTo>
                  <a:pt x="10692003" y="6659994"/>
                </a:lnTo>
                <a:lnTo>
                  <a:pt x="10692003" y="0"/>
                </a:lnTo>
                <a:lnTo>
                  <a:pt x="0" y="0"/>
                </a:lnTo>
                <a:lnTo>
                  <a:pt x="0" y="6659994"/>
                </a:lnTo>
                <a:close/>
              </a:path>
            </a:pathLst>
          </a:custGeom>
          <a:solidFill>
            <a:srgbClr val="ED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71756-B73A-DD49-8EE8-3D70E8A4653B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10193400" y="5776659"/>
            <a:ext cx="1431402" cy="4941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2C904D-0029-DA4B-8E0C-55E9A3A9FCF8}"/>
              </a:ext>
            </a:extLst>
          </p:cNvPr>
          <p:cNvSpPr/>
          <p:nvPr userDrawn="1"/>
        </p:nvSpPr>
        <p:spPr>
          <a:xfrm>
            <a:off x="0" y="4604130"/>
            <a:ext cx="4161802" cy="585387"/>
          </a:xfrm>
          <a:custGeom>
            <a:avLst/>
            <a:gdLst>
              <a:gd name="connsiteX0" fmla="*/ 0 w 4161802"/>
              <a:gd name="connsiteY0" fmla="*/ 0 h 585387"/>
              <a:gd name="connsiteX1" fmla="*/ 4161802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  <a:gd name="connsiteX0" fmla="*/ 0 w 4161802"/>
              <a:gd name="connsiteY0" fmla="*/ 0 h 585387"/>
              <a:gd name="connsiteX1" fmla="*/ 3910977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1802" h="585387">
                <a:moveTo>
                  <a:pt x="0" y="0"/>
                </a:moveTo>
                <a:lnTo>
                  <a:pt x="3910977" y="0"/>
                </a:lnTo>
                <a:lnTo>
                  <a:pt x="4161802" y="585387"/>
                </a:lnTo>
                <a:lnTo>
                  <a:pt x="0" y="585387"/>
                </a:lnTo>
                <a:lnTo>
                  <a:pt x="0" y="0"/>
                </a:lnTo>
                <a:close/>
              </a:path>
            </a:pathLst>
          </a:custGeom>
          <a:solidFill>
            <a:srgbClr val="B56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420B8E-C05B-BC4F-853B-37D8CF48B6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673" y="5708650"/>
            <a:ext cx="7239000" cy="56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1C45464-C6EE-E54F-BEBC-F8ACCD685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673" y="4688742"/>
            <a:ext cx="3558382" cy="581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41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63B6702-5F81-4F47-B11E-FEB87730DA7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527050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49E75C5-5A6B-C340-8B04-C7179EE93549}"/>
              </a:ext>
            </a:extLst>
          </p:cNvPr>
          <p:cNvSpPr/>
          <p:nvPr userDrawn="1"/>
        </p:nvSpPr>
        <p:spPr>
          <a:xfrm>
            <a:off x="-1" y="5189517"/>
            <a:ext cx="12192001" cy="1668482"/>
          </a:xfrm>
          <a:custGeom>
            <a:avLst/>
            <a:gdLst/>
            <a:ahLst/>
            <a:cxnLst/>
            <a:rect l="l" t="t" r="r" b="b"/>
            <a:pathLst>
              <a:path w="10692130" h="6660515">
                <a:moveTo>
                  <a:pt x="0" y="6659994"/>
                </a:moveTo>
                <a:lnTo>
                  <a:pt x="10692003" y="6659994"/>
                </a:lnTo>
                <a:lnTo>
                  <a:pt x="10692003" y="0"/>
                </a:lnTo>
                <a:lnTo>
                  <a:pt x="0" y="0"/>
                </a:lnTo>
                <a:lnTo>
                  <a:pt x="0" y="6659994"/>
                </a:lnTo>
                <a:close/>
              </a:path>
            </a:pathLst>
          </a:custGeom>
          <a:solidFill>
            <a:srgbClr val="ED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71756-B73A-DD49-8EE8-3D70E8A4653B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10193400" y="5776659"/>
            <a:ext cx="1431402" cy="4941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2C904D-0029-DA4B-8E0C-55E9A3A9FCF8}"/>
              </a:ext>
            </a:extLst>
          </p:cNvPr>
          <p:cNvSpPr/>
          <p:nvPr userDrawn="1"/>
        </p:nvSpPr>
        <p:spPr>
          <a:xfrm>
            <a:off x="0" y="4604130"/>
            <a:ext cx="4161802" cy="585387"/>
          </a:xfrm>
          <a:custGeom>
            <a:avLst/>
            <a:gdLst>
              <a:gd name="connsiteX0" fmla="*/ 0 w 4161802"/>
              <a:gd name="connsiteY0" fmla="*/ 0 h 585387"/>
              <a:gd name="connsiteX1" fmla="*/ 4161802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  <a:gd name="connsiteX0" fmla="*/ 0 w 4161802"/>
              <a:gd name="connsiteY0" fmla="*/ 0 h 585387"/>
              <a:gd name="connsiteX1" fmla="*/ 3910977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1802" h="585387">
                <a:moveTo>
                  <a:pt x="0" y="0"/>
                </a:moveTo>
                <a:lnTo>
                  <a:pt x="3910977" y="0"/>
                </a:lnTo>
                <a:lnTo>
                  <a:pt x="4161802" y="585387"/>
                </a:lnTo>
                <a:lnTo>
                  <a:pt x="0" y="585387"/>
                </a:lnTo>
                <a:lnTo>
                  <a:pt x="0" y="0"/>
                </a:lnTo>
                <a:close/>
              </a:path>
            </a:pathLst>
          </a:custGeom>
          <a:solidFill>
            <a:srgbClr val="B56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47BC8C7-67F8-5B49-B529-CC28C5C2E2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673" y="5708650"/>
            <a:ext cx="7239000" cy="56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E3B852F-8151-8345-9771-9138A08E2E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673" y="4688742"/>
            <a:ext cx="3558382" cy="581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43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5876C0-9C4C-F548-B38F-4CD2137EAB2D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49E75C5-5A6B-C340-8B04-C7179EE93549}"/>
              </a:ext>
            </a:extLst>
          </p:cNvPr>
          <p:cNvSpPr/>
          <p:nvPr userDrawn="1"/>
        </p:nvSpPr>
        <p:spPr>
          <a:xfrm>
            <a:off x="-1" y="-4314"/>
            <a:ext cx="3806687" cy="6862314"/>
          </a:xfrm>
          <a:custGeom>
            <a:avLst/>
            <a:gdLst/>
            <a:ahLst/>
            <a:cxnLst/>
            <a:rect l="l" t="t" r="r" b="b"/>
            <a:pathLst>
              <a:path w="10692130" h="6660515">
                <a:moveTo>
                  <a:pt x="0" y="6659994"/>
                </a:moveTo>
                <a:lnTo>
                  <a:pt x="10692003" y="6659994"/>
                </a:lnTo>
                <a:lnTo>
                  <a:pt x="10692003" y="0"/>
                </a:lnTo>
                <a:lnTo>
                  <a:pt x="0" y="0"/>
                </a:lnTo>
                <a:lnTo>
                  <a:pt x="0" y="665999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14C5D87-9E70-6742-B1CD-3CA71D682578}"/>
              </a:ext>
            </a:extLst>
          </p:cNvPr>
          <p:cNvSpPr txBox="1"/>
          <p:nvPr userDrawn="1"/>
        </p:nvSpPr>
        <p:spPr>
          <a:xfrm>
            <a:off x="502534" y="2420940"/>
            <a:ext cx="2777379" cy="24468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3380">
              <a:lnSpc>
                <a:spcPct val="125000"/>
              </a:lnSpc>
              <a:spcBef>
                <a:spcPts val="100"/>
              </a:spcBef>
            </a:pPr>
            <a:r>
              <a:rPr sz="1400" b="1" i="0">
                <a:solidFill>
                  <a:srgbClr val="5D6168"/>
                </a:solidFill>
                <a:latin typeface="Montserrat" pitchFamily="2" charset="77"/>
                <a:cs typeface="Montserrat"/>
              </a:rPr>
              <a:t>Seda </a:t>
            </a:r>
            <a:r>
              <a:rPr sz="1400" b="1" i="0" spc="-5">
                <a:solidFill>
                  <a:srgbClr val="5D6168"/>
                </a:solidFill>
                <a:latin typeface="Montserrat" pitchFamily="2" charset="77"/>
                <a:cs typeface="Montserrat"/>
              </a:rPr>
              <a:t>Pharmaceutical </a:t>
            </a:r>
            <a:r>
              <a:rPr sz="1400" b="1" i="0">
                <a:solidFill>
                  <a:srgbClr val="5D6168"/>
                </a:solidFill>
                <a:latin typeface="Montserrat" pitchFamily="2" charset="77"/>
                <a:cs typeface="Montserrat"/>
              </a:rPr>
              <a:t> </a:t>
            </a:r>
            <a:r>
              <a:rPr sz="1400" b="1" i="0" spc="-5">
                <a:solidFill>
                  <a:srgbClr val="5D6168"/>
                </a:solidFill>
                <a:latin typeface="Montserrat" pitchFamily="2" charset="77"/>
                <a:cs typeface="Montserrat"/>
              </a:rPr>
              <a:t>Development</a:t>
            </a:r>
            <a:r>
              <a:rPr sz="1400" b="1" i="0" spc="-65">
                <a:solidFill>
                  <a:srgbClr val="5D6168"/>
                </a:solidFill>
                <a:latin typeface="Montserrat" pitchFamily="2" charset="77"/>
                <a:cs typeface="Montserrat"/>
              </a:rPr>
              <a:t> </a:t>
            </a:r>
            <a:r>
              <a:rPr sz="1400" b="1" i="0">
                <a:solidFill>
                  <a:srgbClr val="5D6168"/>
                </a:solidFill>
                <a:latin typeface="Montserrat" pitchFamily="2" charset="77"/>
                <a:cs typeface="Montserrat"/>
              </a:rPr>
              <a:t>Services </a:t>
            </a:r>
            <a:r>
              <a:rPr sz="1400" b="1" i="0" spc="-375">
                <a:solidFill>
                  <a:srgbClr val="5D6168"/>
                </a:solidFill>
                <a:latin typeface="Montserrat" pitchFamily="2" charset="77"/>
                <a:cs typeface="Montserrat"/>
              </a:rPr>
              <a:t> </a:t>
            </a:r>
            <a:r>
              <a:rPr lang="en-GB" sz="1400" b="0" i="0" spc="-5">
                <a:solidFill>
                  <a:srgbClr val="5D6168"/>
                </a:solidFill>
                <a:latin typeface="Montserrat Light" pitchFamily="2" charset="77"/>
                <a:cs typeface="Montserrat-Light"/>
              </a:rPr>
              <a:t>Unit 4 Oakfield Road Cheadle Royal Business Park, Cheadle, Stockport, Greater Manchester, </a:t>
            </a:r>
          </a:p>
          <a:p>
            <a:pPr marL="12700" marR="373380">
              <a:lnSpc>
                <a:spcPct val="125000"/>
              </a:lnSpc>
              <a:spcBef>
                <a:spcPts val="100"/>
              </a:spcBef>
            </a:pPr>
            <a:r>
              <a:rPr lang="en-GB" sz="1400" b="0" i="0" spc="-5">
                <a:solidFill>
                  <a:srgbClr val="5D6168"/>
                </a:solidFill>
                <a:latin typeface="Montserrat Light" pitchFamily="2" charset="77"/>
                <a:cs typeface="Montserrat-Light"/>
              </a:rPr>
              <a:t>SK8 3GX, United Kingdom</a:t>
            </a:r>
          </a:p>
          <a:p>
            <a:pPr marL="12700" marR="373380">
              <a:lnSpc>
                <a:spcPct val="125000"/>
              </a:lnSpc>
              <a:spcBef>
                <a:spcPts val="100"/>
              </a:spcBef>
            </a:pPr>
            <a:r>
              <a:rPr lang="en-GB" sz="1400" b="1" i="0">
                <a:solidFill>
                  <a:srgbClr val="5D6168"/>
                </a:solidFill>
                <a:latin typeface="Montserrat" pitchFamily="2" charset="77"/>
                <a:cs typeface="Montserrat"/>
              </a:rPr>
              <a:t>E:</a:t>
            </a:r>
            <a:r>
              <a:rPr lang="en-GB" sz="1400" b="1" i="0" spc="-65">
                <a:solidFill>
                  <a:srgbClr val="5D6168"/>
                </a:solidFill>
                <a:latin typeface="Montserrat" pitchFamily="2" charset="77"/>
                <a:cs typeface="Montserrat"/>
              </a:rPr>
              <a:t> </a:t>
            </a:r>
            <a:r>
              <a:rPr lang="en-GB" sz="1400" b="0" i="0" u="none" spc="-5">
                <a:solidFill>
                  <a:srgbClr val="5D6168"/>
                </a:solidFill>
                <a:latin typeface="Montserrat Light" pitchFamily="2" charset="77"/>
                <a:cs typeface="Montserrat-Light"/>
              </a:rPr>
              <a:t>enquiries@sedapds.com</a:t>
            </a:r>
            <a:endParaRPr lang="en-GB" sz="1400" b="0" i="0" u="none">
              <a:solidFill>
                <a:srgbClr val="5D6168"/>
              </a:solidFill>
              <a:latin typeface="Montserrat Light" pitchFamily="2" charset="77"/>
              <a:cs typeface="Montserrat-Light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b="1" i="0" spc="-15">
                <a:solidFill>
                  <a:srgbClr val="5D6168"/>
                </a:solidFill>
                <a:latin typeface="Montserrat" pitchFamily="2" charset="77"/>
                <a:cs typeface="Montserrat"/>
              </a:rPr>
              <a:t>W:</a:t>
            </a:r>
            <a:r>
              <a:rPr sz="1400" b="1" i="0" spc="-40">
                <a:solidFill>
                  <a:srgbClr val="5D6168"/>
                </a:solidFill>
                <a:latin typeface="Montserrat" pitchFamily="2" charset="77"/>
                <a:cs typeface="Montserrat"/>
              </a:rPr>
              <a:t> </a:t>
            </a:r>
            <a:r>
              <a:rPr sz="1400" b="0" i="0" spc="-10">
                <a:solidFill>
                  <a:srgbClr val="5D6168"/>
                </a:solidFill>
                <a:latin typeface="Montserrat Light" pitchFamily="2" charset="77"/>
                <a:cs typeface="Montserrat-Light"/>
              </a:rPr>
              <a:t>www.sedapds.com</a:t>
            </a:r>
            <a:endParaRPr sz="1400" b="0" i="0">
              <a:solidFill>
                <a:srgbClr val="5D6168"/>
              </a:solidFill>
              <a:latin typeface="Montserrat Light" pitchFamily="2" charset="77"/>
              <a:cs typeface="Montserrat-Ligh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084670-86BE-C34E-B17D-E79CDA8B1FD0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429013" y="1149951"/>
            <a:ext cx="2410211" cy="8321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995034-6E1C-E544-9770-57DE17AF15BC}"/>
              </a:ext>
            </a:extLst>
          </p:cNvPr>
          <p:cNvSpPr txBox="1"/>
          <p:nvPr userDrawn="1"/>
        </p:nvSpPr>
        <p:spPr>
          <a:xfrm>
            <a:off x="429012" y="4844915"/>
            <a:ext cx="2678171" cy="1366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0" i="0" kern="1200">
                <a:solidFill>
                  <a:schemeClr val="tx1"/>
                </a:solidFill>
                <a:effectLst/>
                <a:latin typeface="Montserrat Light" pitchFamily="2" charset="77"/>
                <a:ea typeface="+mn-ea"/>
                <a:cs typeface="+mn-cs"/>
              </a:rPr>
              <a:t>Seda Pharmaceutical Development Services® is the business name and registered trademark of Seda Pharma Development Services Ltd, a company incorporated in England and Wales with registered number: 9442533 and registered office: Unit 4 Oakfield Road, Cheadle Royal Business Park, Cheadle, Stockport, Greater Manchester, United Kingdom SK8 3GX. ©Copyright 2015-2022</a:t>
            </a:r>
          </a:p>
        </p:txBody>
      </p:sp>
    </p:spTree>
    <p:extLst>
      <p:ext uri="{BB962C8B-B14F-4D97-AF65-F5344CB8AC3E}">
        <p14:creationId xmlns:p14="http://schemas.microsoft.com/office/powerpoint/2010/main" val="242061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E3506A32-0B1E-3746-A3CD-6FD6D512A14F}"/>
              </a:ext>
            </a:extLst>
          </p:cNvPr>
          <p:cNvSpPr/>
          <p:nvPr userDrawn="1"/>
        </p:nvSpPr>
        <p:spPr>
          <a:xfrm>
            <a:off x="-1" y="-4314"/>
            <a:ext cx="3806687" cy="6862314"/>
          </a:xfrm>
          <a:custGeom>
            <a:avLst/>
            <a:gdLst/>
            <a:ahLst/>
            <a:cxnLst/>
            <a:rect l="l" t="t" r="r" b="b"/>
            <a:pathLst>
              <a:path w="10692130" h="6660515">
                <a:moveTo>
                  <a:pt x="0" y="6659994"/>
                </a:moveTo>
                <a:lnTo>
                  <a:pt x="10692003" y="6659994"/>
                </a:lnTo>
                <a:lnTo>
                  <a:pt x="10692003" y="0"/>
                </a:lnTo>
                <a:lnTo>
                  <a:pt x="0" y="0"/>
                </a:lnTo>
                <a:lnTo>
                  <a:pt x="0" y="6659994"/>
                </a:lnTo>
                <a:close/>
              </a:path>
            </a:pathLst>
          </a:custGeom>
          <a:solidFill>
            <a:srgbClr val="ED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ED9B3-C7FE-2645-B509-A2C1C27A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620" y="5585135"/>
            <a:ext cx="1620995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73AE59-3E20-364A-A397-C200D958653A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533620" y="2806327"/>
            <a:ext cx="2798145" cy="9660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2F4F9A6-8977-FD48-834F-130314D53AB0}"/>
              </a:ext>
            </a:extLst>
          </p:cNvPr>
          <p:cNvCxnSpPr>
            <a:cxnSpLocks/>
          </p:cNvCxnSpPr>
          <p:nvPr userDrawn="1"/>
        </p:nvCxnSpPr>
        <p:spPr>
          <a:xfrm flipH="1">
            <a:off x="490960" y="6077064"/>
            <a:ext cx="1663655" cy="0"/>
          </a:xfrm>
          <a:prstGeom prst="line">
            <a:avLst/>
          </a:prstGeom>
          <a:ln w="6350">
            <a:solidFill>
              <a:srgbClr val="5D6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BE002A-7F6E-BC4B-A799-6605D40D3331}"/>
              </a:ext>
            </a:extLst>
          </p:cNvPr>
          <p:cNvCxnSpPr>
            <a:cxnSpLocks/>
          </p:cNvCxnSpPr>
          <p:nvPr userDrawn="1"/>
        </p:nvCxnSpPr>
        <p:spPr>
          <a:xfrm flipH="1">
            <a:off x="4139609" y="6077064"/>
            <a:ext cx="7585545" cy="0"/>
          </a:xfrm>
          <a:prstGeom prst="line">
            <a:avLst/>
          </a:prstGeom>
          <a:ln w="6350">
            <a:solidFill>
              <a:srgbClr val="5D6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033A0CE-88AD-154D-9033-8D0207D5BD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6539" y="5581850"/>
            <a:ext cx="5107974" cy="3684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i="0">
                <a:latin typeface="Montserrat Light" pitchFamily="2" charset="77"/>
              </a:defRPr>
            </a:lvl1pPr>
          </a:lstStyle>
          <a:p>
            <a:pPr lvl="0"/>
            <a:r>
              <a:rPr lang="en-GB"/>
              <a:t>State Confidential / Internal / Non-Confidential here</a:t>
            </a:r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429D5F7-321F-FB4D-85D6-BF0971000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6484" y="2801307"/>
            <a:ext cx="5108028" cy="5679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 i="0">
                <a:solidFill>
                  <a:srgbClr val="5D6168"/>
                </a:solidFill>
                <a:latin typeface="Montserrat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BEE13B4-52F6-8E44-9036-553FE8EB27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46484" y="3533374"/>
            <a:ext cx="5107974" cy="3684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Montserrat Light" pitchFamily="2" charset="77"/>
              </a:defRPr>
            </a:lvl1pPr>
          </a:lstStyle>
          <a:p>
            <a:pPr lvl="0"/>
            <a:r>
              <a:rPr lang="en-GB"/>
              <a:t>Click to add Presenter’s name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7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73D0-A626-5E42-9B6B-534D278B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60" y="295677"/>
            <a:ext cx="10515600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5D6168"/>
                </a:solidFill>
                <a:latin typeface="Montserrat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B82A-49A5-904A-88CD-112709C40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60" y="125333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0" i="0">
                <a:solidFill>
                  <a:srgbClr val="5D6168"/>
                </a:solidFill>
                <a:latin typeface="Montserrat Light" pitchFamily="2" charset="77"/>
              </a:defRPr>
            </a:lvl1pPr>
            <a:lvl2pPr>
              <a:lnSpc>
                <a:spcPct val="100000"/>
              </a:lnSpc>
              <a:defRPr sz="2000" b="0" i="0">
                <a:solidFill>
                  <a:srgbClr val="5D6168"/>
                </a:solidFill>
                <a:latin typeface="Montserrat Light" pitchFamily="2" charset="77"/>
              </a:defRPr>
            </a:lvl2pPr>
            <a:lvl3pPr>
              <a:lnSpc>
                <a:spcPct val="100000"/>
              </a:lnSpc>
              <a:defRPr sz="2000" b="0" i="0">
                <a:solidFill>
                  <a:srgbClr val="5D6168"/>
                </a:solidFill>
                <a:latin typeface="Montserrat Light" pitchFamily="2" charset="77"/>
              </a:defRPr>
            </a:lvl3pPr>
            <a:lvl4pPr>
              <a:lnSpc>
                <a:spcPct val="100000"/>
              </a:lnSpc>
              <a:defRPr sz="2000" b="0" i="0">
                <a:solidFill>
                  <a:srgbClr val="5D6168"/>
                </a:solidFill>
                <a:latin typeface="Montserrat Light" pitchFamily="2" charset="77"/>
              </a:defRPr>
            </a:lvl4pPr>
            <a:lvl5pPr>
              <a:lnSpc>
                <a:spcPct val="100000"/>
              </a:lnSpc>
              <a:defRPr sz="2000" b="0" i="0">
                <a:solidFill>
                  <a:srgbClr val="5D6168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63C87-E75B-7E44-A5F0-AE11D8D2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6651" y="6291076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/>
              <a:t>CRDS: Post-Approval Setting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9356-30D5-D64B-8E58-31215976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2962" y="6291075"/>
            <a:ext cx="1192192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5D6168"/>
                </a:solidFill>
                <a:latin typeface="Montserrat Light" pitchFamily="2" charset="77"/>
              </a:defRPr>
            </a:lvl1pPr>
          </a:lstStyle>
          <a:p>
            <a:r>
              <a:rPr lang="en-US">
                <a:latin typeface="Montserrat" pitchFamily="2" charset="77"/>
              </a:rPr>
              <a:t> </a:t>
            </a:r>
            <a:r>
              <a:rPr lang="en-US" b="1">
                <a:solidFill>
                  <a:srgbClr val="3FCFD5"/>
                </a:solidFill>
                <a:latin typeface="Montserrat" pitchFamily="2" charset="77"/>
              </a:rPr>
              <a:t>\</a:t>
            </a:r>
            <a:r>
              <a:rPr lang="en-US">
                <a:latin typeface="Montserrat" pitchFamily="2" charset="77"/>
              </a:rPr>
              <a:t> </a:t>
            </a:r>
            <a:fld id="{10AF5197-AC63-5D41-82D3-3AC4B1CF32E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43C81-ADE3-B94E-B95B-32A4236BE0C8}"/>
              </a:ext>
            </a:extLst>
          </p:cNvPr>
          <p:cNvCxnSpPr>
            <a:cxnSpLocks/>
          </p:cNvCxnSpPr>
          <p:nvPr userDrawn="1"/>
        </p:nvCxnSpPr>
        <p:spPr>
          <a:xfrm flipH="1">
            <a:off x="490960" y="949482"/>
            <a:ext cx="11234194" cy="0"/>
          </a:xfrm>
          <a:prstGeom prst="line">
            <a:avLst/>
          </a:prstGeom>
          <a:ln w="6350">
            <a:solidFill>
              <a:srgbClr val="5D6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B37982-7C3A-094E-B1EA-E0F14E98BC48}"/>
              </a:ext>
            </a:extLst>
          </p:cNvPr>
          <p:cNvCxnSpPr>
            <a:cxnSpLocks/>
          </p:cNvCxnSpPr>
          <p:nvPr userDrawn="1"/>
        </p:nvCxnSpPr>
        <p:spPr>
          <a:xfrm flipH="1">
            <a:off x="490960" y="6077064"/>
            <a:ext cx="11234194" cy="0"/>
          </a:xfrm>
          <a:prstGeom prst="line">
            <a:avLst/>
          </a:prstGeom>
          <a:ln w="6350">
            <a:solidFill>
              <a:srgbClr val="5D6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71756-B73A-DD49-8EE8-3D70E8A4653B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479385" y="6226540"/>
            <a:ext cx="1431402" cy="4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5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049E75C5-5A6B-C340-8B04-C7179EE93549}"/>
              </a:ext>
            </a:extLst>
          </p:cNvPr>
          <p:cNvSpPr/>
          <p:nvPr userDrawn="1"/>
        </p:nvSpPr>
        <p:spPr>
          <a:xfrm>
            <a:off x="-1" y="-4314"/>
            <a:ext cx="12192001" cy="6077058"/>
          </a:xfrm>
          <a:custGeom>
            <a:avLst/>
            <a:gdLst/>
            <a:ahLst/>
            <a:cxnLst/>
            <a:rect l="l" t="t" r="r" b="b"/>
            <a:pathLst>
              <a:path w="10692130" h="6660515">
                <a:moveTo>
                  <a:pt x="0" y="6659994"/>
                </a:moveTo>
                <a:lnTo>
                  <a:pt x="10692003" y="6659994"/>
                </a:lnTo>
                <a:lnTo>
                  <a:pt x="10692003" y="0"/>
                </a:lnTo>
                <a:lnTo>
                  <a:pt x="0" y="0"/>
                </a:lnTo>
                <a:lnTo>
                  <a:pt x="0" y="6659994"/>
                </a:lnTo>
                <a:close/>
              </a:path>
            </a:pathLst>
          </a:custGeom>
          <a:solidFill>
            <a:srgbClr val="ED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773D0-A626-5E42-9B6B-534D278B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60" y="295677"/>
            <a:ext cx="10515600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5D6168"/>
                </a:solidFill>
                <a:latin typeface="Montserrat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B82A-49A5-904A-88CD-112709C40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60" y="125333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0" i="0">
                <a:solidFill>
                  <a:srgbClr val="5D6168"/>
                </a:solidFill>
                <a:latin typeface="Montserrat Light" pitchFamily="2" charset="77"/>
              </a:defRPr>
            </a:lvl1pPr>
            <a:lvl2pPr>
              <a:lnSpc>
                <a:spcPct val="100000"/>
              </a:lnSpc>
              <a:defRPr sz="2000" b="0" i="0">
                <a:solidFill>
                  <a:srgbClr val="5D6168"/>
                </a:solidFill>
                <a:latin typeface="Montserrat Light" pitchFamily="2" charset="77"/>
              </a:defRPr>
            </a:lvl2pPr>
            <a:lvl3pPr>
              <a:lnSpc>
                <a:spcPct val="100000"/>
              </a:lnSpc>
              <a:defRPr sz="2000" b="0" i="0">
                <a:solidFill>
                  <a:srgbClr val="5D6168"/>
                </a:solidFill>
                <a:latin typeface="Montserrat Light" pitchFamily="2" charset="77"/>
              </a:defRPr>
            </a:lvl3pPr>
            <a:lvl4pPr>
              <a:lnSpc>
                <a:spcPct val="100000"/>
              </a:lnSpc>
              <a:defRPr sz="2000" b="0" i="0">
                <a:solidFill>
                  <a:srgbClr val="5D6168"/>
                </a:solidFill>
                <a:latin typeface="Montserrat Light" pitchFamily="2" charset="77"/>
              </a:defRPr>
            </a:lvl4pPr>
            <a:lvl5pPr>
              <a:lnSpc>
                <a:spcPct val="100000"/>
              </a:lnSpc>
              <a:defRPr sz="2000" b="0" i="0">
                <a:solidFill>
                  <a:srgbClr val="5D6168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63C87-E75B-7E44-A5F0-AE11D8D2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6651" y="6291076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/>
              <a:t>CRDS: Post-Approval Setting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9356-30D5-D64B-8E58-31215976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2962" y="6291075"/>
            <a:ext cx="1192192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5D6168"/>
                </a:solidFill>
                <a:latin typeface="Montserrat Light" pitchFamily="2" charset="77"/>
              </a:defRPr>
            </a:lvl1pPr>
          </a:lstStyle>
          <a:p>
            <a:r>
              <a:rPr lang="en-US">
                <a:latin typeface="Montserrat" pitchFamily="2" charset="77"/>
              </a:rPr>
              <a:t> </a:t>
            </a:r>
            <a:r>
              <a:rPr lang="en-US" b="1">
                <a:solidFill>
                  <a:srgbClr val="3FCFD5"/>
                </a:solidFill>
                <a:latin typeface="Montserrat" pitchFamily="2" charset="77"/>
              </a:rPr>
              <a:t>\</a:t>
            </a:r>
            <a:r>
              <a:rPr lang="en-US">
                <a:latin typeface="Montserrat" pitchFamily="2" charset="77"/>
              </a:rPr>
              <a:t> </a:t>
            </a:r>
            <a:fld id="{10AF5197-AC63-5D41-82D3-3AC4B1CF32E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43C81-ADE3-B94E-B95B-32A4236BE0C8}"/>
              </a:ext>
            </a:extLst>
          </p:cNvPr>
          <p:cNvCxnSpPr>
            <a:cxnSpLocks/>
          </p:cNvCxnSpPr>
          <p:nvPr userDrawn="1"/>
        </p:nvCxnSpPr>
        <p:spPr>
          <a:xfrm flipH="1">
            <a:off x="490960" y="949482"/>
            <a:ext cx="11234194" cy="0"/>
          </a:xfrm>
          <a:prstGeom prst="line">
            <a:avLst/>
          </a:prstGeom>
          <a:ln w="6350">
            <a:solidFill>
              <a:srgbClr val="5D6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71756-B73A-DD49-8EE8-3D70E8A4653B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479385" y="6226540"/>
            <a:ext cx="1431402" cy="4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4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049E75C5-5A6B-C340-8B04-C7179EE93549}"/>
              </a:ext>
            </a:extLst>
          </p:cNvPr>
          <p:cNvSpPr/>
          <p:nvPr userDrawn="1"/>
        </p:nvSpPr>
        <p:spPr>
          <a:xfrm>
            <a:off x="-1" y="-4314"/>
            <a:ext cx="12192001" cy="6077058"/>
          </a:xfrm>
          <a:custGeom>
            <a:avLst/>
            <a:gdLst/>
            <a:ahLst/>
            <a:cxnLst/>
            <a:rect l="l" t="t" r="r" b="b"/>
            <a:pathLst>
              <a:path w="10692130" h="6660515">
                <a:moveTo>
                  <a:pt x="0" y="6659994"/>
                </a:moveTo>
                <a:lnTo>
                  <a:pt x="10692003" y="6659994"/>
                </a:lnTo>
                <a:lnTo>
                  <a:pt x="10692003" y="0"/>
                </a:lnTo>
                <a:lnTo>
                  <a:pt x="0" y="0"/>
                </a:lnTo>
                <a:lnTo>
                  <a:pt x="0" y="6659994"/>
                </a:lnTo>
                <a:close/>
              </a:path>
            </a:pathLst>
          </a:custGeom>
          <a:solidFill>
            <a:srgbClr val="ED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B82A-49A5-904A-88CD-112709C40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60" y="116387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800" b="0" i="0">
                <a:solidFill>
                  <a:srgbClr val="5D6168"/>
                </a:solidFill>
                <a:latin typeface="Montserrat Light" pitchFamily="2" charset="77"/>
              </a:defRPr>
            </a:lvl1pPr>
            <a:lvl2pPr marL="457200" indent="0">
              <a:lnSpc>
                <a:spcPct val="100000"/>
              </a:lnSpc>
              <a:buFontTx/>
              <a:buNone/>
              <a:defRPr sz="2800" b="0" i="0">
                <a:solidFill>
                  <a:srgbClr val="5D6168"/>
                </a:solidFill>
                <a:latin typeface="Montserrat Light" pitchFamily="2" charset="77"/>
              </a:defRPr>
            </a:lvl2pPr>
            <a:lvl3pPr marL="914400" indent="0">
              <a:lnSpc>
                <a:spcPct val="100000"/>
              </a:lnSpc>
              <a:buFontTx/>
              <a:buNone/>
              <a:defRPr sz="2800" b="0" i="0">
                <a:solidFill>
                  <a:srgbClr val="5D6168"/>
                </a:solidFill>
                <a:latin typeface="Montserrat Light" pitchFamily="2" charset="77"/>
              </a:defRPr>
            </a:lvl3pPr>
            <a:lvl4pPr marL="1371600" indent="0">
              <a:lnSpc>
                <a:spcPct val="100000"/>
              </a:lnSpc>
              <a:buFontTx/>
              <a:buNone/>
              <a:defRPr sz="2800" b="0" i="0">
                <a:solidFill>
                  <a:srgbClr val="5D6168"/>
                </a:solidFill>
                <a:latin typeface="Montserrat Light" pitchFamily="2" charset="77"/>
              </a:defRPr>
            </a:lvl4pPr>
            <a:lvl5pPr marL="1828800" indent="0">
              <a:lnSpc>
                <a:spcPct val="100000"/>
              </a:lnSpc>
              <a:buFontTx/>
              <a:buNone/>
              <a:defRPr sz="2800" b="0" i="0">
                <a:solidFill>
                  <a:srgbClr val="5D6168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63C87-E75B-7E44-A5F0-AE11D8D2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6651" y="6291076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/>
              <a:t>CRDS: Post-Approval Setting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9356-30D5-D64B-8E58-31215976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2962" y="6291075"/>
            <a:ext cx="1192192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5D6168"/>
                </a:solidFill>
                <a:latin typeface="Montserrat Light" pitchFamily="2" charset="77"/>
              </a:defRPr>
            </a:lvl1pPr>
          </a:lstStyle>
          <a:p>
            <a:r>
              <a:rPr lang="en-US">
                <a:latin typeface="Montserrat" pitchFamily="2" charset="77"/>
              </a:rPr>
              <a:t> </a:t>
            </a:r>
            <a:r>
              <a:rPr lang="en-US" b="1">
                <a:solidFill>
                  <a:srgbClr val="3FCFD5"/>
                </a:solidFill>
                <a:latin typeface="Montserrat" pitchFamily="2" charset="77"/>
              </a:rPr>
              <a:t>\</a:t>
            </a:r>
            <a:r>
              <a:rPr lang="en-US">
                <a:latin typeface="Montserrat" pitchFamily="2" charset="77"/>
              </a:rPr>
              <a:t> </a:t>
            </a:r>
            <a:fld id="{10AF5197-AC63-5D41-82D3-3AC4B1CF32E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71756-B73A-DD49-8EE8-3D70E8A4653B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479385" y="6226540"/>
            <a:ext cx="1431402" cy="4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2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049E75C5-5A6B-C340-8B04-C7179EE93549}"/>
              </a:ext>
            </a:extLst>
          </p:cNvPr>
          <p:cNvSpPr/>
          <p:nvPr userDrawn="1"/>
        </p:nvSpPr>
        <p:spPr>
          <a:xfrm>
            <a:off x="-1" y="-4314"/>
            <a:ext cx="12192001" cy="6077058"/>
          </a:xfrm>
          <a:custGeom>
            <a:avLst/>
            <a:gdLst/>
            <a:ahLst/>
            <a:cxnLst/>
            <a:rect l="l" t="t" r="r" b="b"/>
            <a:pathLst>
              <a:path w="10692130" h="6660515">
                <a:moveTo>
                  <a:pt x="0" y="6659994"/>
                </a:moveTo>
                <a:lnTo>
                  <a:pt x="10692003" y="6659994"/>
                </a:lnTo>
                <a:lnTo>
                  <a:pt x="10692003" y="0"/>
                </a:lnTo>
                <a:lnTo>
                  <a:pt x="0" y="0"/>
                </a:lnTo>
                <a:lnTo>
                  <a:pt x="0" y="6659994"/>
                </a:lnTo>
                <a:close/>
              </a:path>
            </a:pathLst>
          </a:custGeom>
          <a:solidFill>
            <a:srgbClr val="ED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B82A-49A5-904A-88CD-112709C401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0960" y="1163879"/>
            <a:ext cx="10515600" cy="777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800" b="0" i="0">
                <a:solidFill>
                  <a:srgbClr val="5D6168"/>
                </a:solidFill>
                <a:latin typeface="Montserrat Light" pitchFamily="2" charset="77"/>
              </a:defRPr>
            </a:lvl1pPr>
            <a:lvl2pPr marL="457200" indent="0">
              <a:lnSpc>
                <a:spcPct val="100000"/>
              </a:lnSpc>
              <a:buFontTx/>
              <a:buNone/>
              <a:defRPr sz="2800" b="0" i="0">
                <a:solidFill>
                  <a:srgbClr val="5D6168"/>
                </a:solidFill>
                <a:latin typeface="Montserrat Light" pitchFamily="2" charset="77"/>
              </a:defRPr>
            </a:lvl2pPr>
            <a:lvl3pPr marL="914400" indent="0">
              <a:lnSpc>
                <a:spcPct val="100000"/>
              </a:lnSpc>
              <a:buFontTx/>
              <a:buNone/>
              <a:defRPr sz="2800" b="0" i="0">
                <a:solidFill>
                  <a:srgbClr val="5D6168"/>
                </a:solidFill>
                <a:latin typeface="Montserrat Light" pitchFamily="2" charset="77"/>
              </a:defRPr>
            </a:lvl3pPr>
            <a:lvl4pPr marL="1371600" indent="0">
              <a:lnSpc>
                <a:spcPct val="100000"/>
              </a:lnSpc>
              <a:buFontTx/>
              <a:buNone/>
              <a:defRPr sz="2800" b="0" i="0">
                <a:solidFill>
                  <a:srgbClr val="5D6168"/>
                </a:solidFill>
                <a:latin typeface="Montserrat Light" pitchFamily="2" charset="77"/>
              </a:defRPr>
            </a:lvl4pPr>
            <a:lvl5pPr marL="1828800" indent="0">
              <a:lnSpc>
                <a:spcPct val="100000"/>
              </a:lnSpc>
              <a:buFontTx/>
              <a:buNone/>
              <a:defRPr sz="2800" b="0" i="0">
                <a:solidFill>
                  <a:srgbClr val="5D6168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 </a:t>
            </a:r>
            <a:r>
              <a:rPr lang="en-US" b="1">
                <a:solidFill>
                  <a:srgbClr val="B56EAD"/>
                </a:solidFill>
                <a:latin typeface="Montserrat" pitchFamily="2" charset="77"/>
              </a:rPr>
              <a:t>\ 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63C87-E75B-7E44-A5F0-AE11D8D2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6651" y="6291076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/>
              <a:t>CRDS: Post-Approval Setting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9356-30D5-D64B-8E58-31215976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2962" y="6291075"/>
            <a:ext cx="1192192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5D6168"/>
                </a:solidFill>
                <a:latin typeface="Montserrat Light" pitchFamily="2" charset="77"/>
              </a:defRPr>
            </a:lvl1pPr>
          </a:lstStyle>
          <a:p>
            <a:r>
              <a:rPr lang="en-US">
                <a:latin typeface="Montserrat" pitchFamily="2" charset="77"/>
              </a:rPr>
              <a:t> </a:t>
            </a:r>
            <a:r>
              <a:rPr lang="en-US" b="1">
                <a:solidFill>
                  <a:srgbClr val="3FCFD5"/>
                </a:solidFill>
                <a:latin typeface="Montserrat" pitchFamily="2" charset="77"/>
              </a:rPr>
              <a:t>\</a:t>
            </a:r>
            <a:r>
              <a:rPr lang="en-US">
                <a:latin typeface="Montserrat" pitchFamily="2" charset="77"/>
              </a:rPr>
              <a:t> </a:t>
            </a:r>
            <a:fld id="{10AF5197-AC63-5D41-82D3-3AC4B1CF32E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71756-B73A-DD49-8EE8-3D70E8A4653B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479385" y="6226540"/>
            <a:ext cx="1431402" cy="494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1C0C8-18C0-8F16-0DEC-001B05B91145}"/>
              </a:ext>
            </a:extLst>
          </p:cNvPr>
          <p:cNvSpPr txBox="1"/>
          <p:nvPr userDrawn="1"/>
        </p:nvSpPr>
        <p:spPr>
          <a:xfrm>
            <a:off x="1311564" y="2281382"/>
            <a:ext cx="991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5D6168"/>
              </a:solidFill>
              <a:latin typeface="Montserrat Light"/>
            </a:endParaRPr>
          </a:p>
          <a:p>
            <a:endParaRPr lang="en-GB">
              <a:solidFill>
                <a:srgbClr val="5D6168"/>
              </a:solidFill>
              <a:latin typeface="Montserrat Ligh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E2340-7FF4-8F19-56EC-4BAA260C53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1275" y="2281238"/>
            <a:ext cx="9920288" cy="2998787"/>
          </a:xfrm>
        </p:spPr>
        <p:txBody>
          <a:bodyPr>
            <a:noAutofit/>
          </a:bodyPr>
          <a:lstStyle>
            <a:lvl1pPr>
              <a:defRPr sz="2000">
                <a:latin typeface="Montserrat Light" panose="00000400000000000000" pitchFamily="2" charset="0"/>
              </a:defRPr>
            </a:lvl1pPr>
          </a:lstStyle>
          <a:p>
            <a:r>
              <a:rPr lang="en-GB" b="1">
                <a:solidFill>
                  <a:srgbClr val="5D6168"/>
                </a:solidFill>
                <a:latin typeface="Montserrat Light"/>
              </a:rPr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5D6168"/>
                </a:solidFill>
                <a:latin typeface="Montserrat Light"/>
              </a:rPr>
              <a:t>Summary text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rgbClr val="5D6168"/>
              </a:solidFill>
              <a:latin typeface="Montserrat Light"/>
            </a:endParaRPr>
          </a:p>
          <a:p>
            <a:r>
              <a:rPr lang="en-GB" b="1">
                <a:solidFill>
                  <a:srgbClr val="5D6168"/>
                </a:solidFill>
                <a:latin typeface="Montserrat Light"/>
              </a:rPr>
              <a:t>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5D6168"/>
                </a:solidFill>
                <a:latin typeface="Montserrat Light"/>
              </a:rPr>
              <a:t>Impact text here</a:t>
            </a:r>
          </a:p>
        </p:txBody>
      </p:sp>
    </p:spTree>
    <p:extLst>
      <p:ext uri="{BB962C8B-B14F-4D97-AF65-F5344CB8AC3E}">
        <p14:creationId xmlns:p14="http://schemas.microsoft.com/office/powerpoint/2010/main" val="238322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049E75C5-5A6B-C340-8B04-C7179EE93549}"/>
              </a:ext>
            </a:extLst>
          </p:cNvPr>
          <p:cNvSpPr/>
          <p:nvPr userDrawn="1"/>
        </p:nvSpPr>
        <p:spPr>
          <a:xfrm>
            <a:off x="-1" y="-4314"/>
            <a:ext cx="3806687" cy="6077058"/>
          </a:xfrm>
          <a:custGeom>
            <a:avLst/>
            <a:gdLst/>
            <a:ahLst/>
            <a:cxnLst/>
            <a:rect l="l" t="t" r="r" b="b"/>
            <a:pathLst>
              <a:path w="10692130" h="6660515">
                <a:moveTo>
                  <a:pt x="0" y="6659994"/>
                </a:moveTo>
                <a:lnTo>
                  <a:pt x="10692003" y="6659994"/>
                </a:lnTo>
                <a:lnTo>
                  <a:pt x="10692003" y="0"/>
                </a:lnTo>
                <a:lnTo>
                  <a:pt x="0" y="0"/>
                </a:lnTo>
                <a:lnTo>
                  <a:pt x="0" y="6659994"/>
                </a:lnTo>
                <a:close/>
              </a:path>
            </a:pathLst>
          </a:custGeom>
          <a:solidFill>
            <a:srgbClr val="ED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0773D0-A626-5E42-9B6B-534D278B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60" y="295677"/>
            <a:ext cx="2881553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5D6168"/>
                </a:solidFill>
                <a:latin typeface="Montserrat Light" pitchFamily="2" charset="77"/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B82A-49A5-904A-88CD-112709C40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60" y="1253331"/>
            <a:ext cx="278895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600" b="0" i="0">
                <a:solidFill>
                  <a:srgbClr val="5D6168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 sz="2000" b="0" i="0">
                <a:solidFill>
                  <a:srgbClr val="5D6168"/>
                </a:solidFill>
                <a:latin typeface="Montserrat Light" pitchFamily="2" charset="77"/>
              </a:defRPr>
            </a:lvl2pPr>
            <a:lvl3pPr marL="914400" indent="0">
              <a:buFontTx/>
              <a:buNone/>
              <a:defRPr sz="2000" b="0" i="0">
                <a:solidFill>
                  <a:srgbClr val="5D6168"/>
                </a:solidFill>
                <a:latin typeface="Montserrat Light" pitchFamily="2" charset="77"/>
              </a:defRPr>
            </a:lvl3pPr>
            <a:lvl4pPr marL="1371600" indent="0">
              <a:buFontTx/>
              <a:buNone/>
              <a:defRPr sz="2000" b="0" i="0">
                <a:solidFill>
                  <a:srgbClr val="5D6168"/>
                </a:solidFill>
                <a:latin typeface="Montserrat Light" pitchFamily="2" charset="77"/>
              </a:defRPr>
            </a:lvl4pPr>
            <a:lvl5pPr marL="1828800" indent="0">
              <a:buFontTx/>
              <a:buNone/>
              <a:defRPr sz="2000" b="0" i="0">
                <a:solidFill>
                  <a:srgbClr val="5D6168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63C87-E75B-7E44-A5F0-AE11D8D2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6651" y="6291076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en-US"/>
              <a:t>CRDS: Post-Approval Setting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F9356-30D5-D64B-8E58-312159762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2962" y="6291075"/>
            <a:ext cx="1192192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5D6168"/>
                </a:solidFill>
                <a:latin typeface="Montserrat Light" pitchFamily="2" charset="77"/>
              </a:defRPr>
            </a:lvl1pPr>
          </a:lstStyle>
          <a:p>
            <a:r>
              <a:rPr lang="en-US">
                <a:latin typeface="Montserrat" pitchFamily="2" charset="77"/>
              </a:rPr>
              <a:t> </a:t>
            </a:r>
            <a:r>
              <a:rPr lang="en-US" b="1">
                <a:solidFill>
                  <a:srgbClr val="3FCFD5"/>
                </a:solidFill>
                <a:latin typeface="Montserrat" pitchFamily="2" charset="77"/>
              </a:rPr>
              <a:t>\</a:t>
            </a:r>
            <a:r>
              <a:rPr lang="en-US">
                <a:latin typeface="Montserrat" pitchFamily="2" charset="77"/>
              </a:rPr>
              <a:t> </a:t>
            </a:r>
            <a:fld id="{10AF5197-AC63-5D41-82D3-3AC4B1CF32E1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43C81-ADE3-B94E-B95B-32A4236BE0C8}"/>
              </a:ext>
            </a:extLst>
          </p:cNvPr>
          <p:cNvCxnSpPr>
            <a:cxnSpLocks/>
          </p:cNvCxnSpPr>
          <p:nvPr userDrawn="1"/>
        </p:nvCxnSpPr>
        <p:spPr>
          <a:xfrm flipH="1">
            <a:off x="490960" y="949482"/>
            <a:ext cx="2788953" cy="0"/>
          </a:xfrm>
          <a:prstGeom prst="line">
            <a:avLst/>
          </a:prstGeom>
          <a:ln w="6350">
            <a:solidFill>
              <a:srgbClr val="5D6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71756-B73A-DD49-8EE8-3D70E8A4653B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479385" y="6226540"/>
            <a:ext cx="1431402" cy="4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8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63B6702-5F81-4F47-B11E-FEB87730DA7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527050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49E75C5-5A6B-C340-8B04-C7179EE93549}"/>
              </a:ext>
            </a:extLst>
          </p:cNvPr>
          <p:cNvSpPr/>
          <p:nvPr userDrawn="1"/>
        </p:nvSpPr>
        <p:spPr>
          <a:xfrm>
            <a:off x="-1" y="5189517"/>
            <a:ext cx="12192001" cy="1668482"/>
          </a:xfrm>
          <a:custGeom>
            <a:avLst/>
            <a:gdLst/>
            <a:ahLst/>
            <a:cxnLst/>
            <a:rect l="l" t="t" r="r" b="b"/>
            <a:pathLst>
              <a:path w="10692130" h="6660515">
                <a:moveTo>
                  <a:pt x="0" y="6659994"/>
                </a:moveTo>
                <a:lnTo>
                  <a:pt x="10692003" y="6659994"/>
                </a:lnTo>
                <a:lnTo>
                  <a:pt x="10692003" y="0"/>
                </a:lnTo>
                <a:lnTo>
                  <a:pt x="0" y="0"/>
                </a:lnTo>
                <a:lnTo>
                  <a:pt x="0" y="6659994"/>
                </a:lnTo>
                <a:close/>
              </a:path>
            </a:pathLst>
          </a:custGeom>
          <a:solidFill>
            <a:srgbClr val="ED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71756-B73A-DD49-8EE8-3D70E8A4653B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10193400" y="5776659"/>
            <a:ext cx="1431402" cy="4941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2C904D-0029-DA4B-8E0C-55E9A3A9FCF8}"/>
              </a:ext>
            </a:extLst>
          </p:cNvPr>
          <p:cNvSpPr/>
          <p:nvPr userDrawn="1"/>
        </p:nvSpPr>
        <p:spPr>
          <a:xfrm>
            <a:off x="0" y="4604130"/>
            <a:ext cx="4161802" cy="585387"/>
          </a:xfrm>
          <a:custGeom>
            <a:avLst/>
            <a:gdLst>
              <a:gd name="connsiteX0" fmla="*/ 0 w 4161802"/>
              <a:gd name="connsiteY0" fmla="*/ 0 h 585387"/>
              <a:gd name="connsiteX1" fmla="*/ 4161802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  <a:gd name="connsiteX0" fmla="*/ 0 w 4161802"/>
              <a:gd name="connsiteY0" fmla="*/ 0 h 585387"/>
              <a:gd name="connsiteX1" fmla="*/ 3910977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1802" h="585387">
                <a:moveTo>
                  <a:pt x="0" y="0"/>
                </a:moveTo>
                <a:lnTo>
                  <a:pt x="3910977" y="0"/>
                </a:lnTo>
                <a:lnTo>
                  <a:pt x="4161802" y="585387"/>
                </a:lnTo>
                <a:lnTo>
                  <a:pt x="0" y="585387"/>
                </a:lnTo>
                <a:lnTo>
                  <a:pt x="0" y="0"/>
                </a:lnTo>
                <a:close/>
              </a:path>
            </a:pathLst>
          </a:custGeom>
          <a:solidFill>
            <a:srgbClr val="FCA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9993A99-592F-6B42-9BAD-9F6E518FF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673" y="5708650"/>
            <a:ext cx="7239000" cy="56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C5C59D7-372D-6448-AF71-D5498AC17A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673" y="4688742"/>
            <a:ext cx="3558382" cy="581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9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63B6702-5F81-4F47-B11E-FEB87730DA7F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5270500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049E75C5-5A6B-C340-8B04-C7179EE93549}"/>
              </a:ext>
            </a:extLst>
          </p:cNvPr>
          <p:cNvSpPr/>
          <p:nvPr userDrawn="1"/>
        </p:nvSpPr>
        <p:spPr>
          <a:xfrm>
            <a:off x="-1" y="5189517"/>
            <a:ext cx="12192001" cy="1668482"/>
          </a:xfrm>
          <a:custGeom>
            <a:avLst/>
            <a:gdLst/>
            <a:ahLst/>
            <a:cxnLst/>
            <a:rect l="l" t="t" r="r" b="b"/>
            <a:pathLst>
              <a:path w="10692130" h="6660515">
                <a:moveTo>
                  <a:pt x="0" y="6659994"/>
                </a:moveTo>
                <a:lnTo>
                  <a:pt x="10692003" y="6659994"/>
                </a:lnTo>
                <a:lnTo>
                  <a:pt x="10692003" y="0"/>
                </a:lnTo>
                <a:lnTo>
                  <a:pt x="0" y="0"/>
                </a:lnTo>
                <a:lnTo>
                  <a:pt x="0" y="6659994"/>
                </a:lnTo>
                <a:close/>
              </a:path>
            </a:pathLst>
          </a:custGeom>
          <a:solidFill>
            <a:srgbClr val="EDE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071756-B73A-DD49-8EE8-3D70E8A4653B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10193400" y="5776659"/>
            <a:ext cx="1431402" cy="4941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2C904D-0029-DA4B-8E0C-55E9A3A9FCF8}"/>
              </a:ext>
            </a:extLst>
          </p:cNvPr>
          <p:cNvSpPr/>
          <p:nvPr userDrawn="1"/>
        </p:nvSpPr>
        <p:spPr>
          <a:xfrm>
            <a:off x="0" y="4604130"/>
            <a:ext cx="4161802" cy="585387"/>
          </a:xfrm>
          <a:custGeom>
            <a:avLst/>
            <a:gdLst>
              <a:gd name="connsiteX0" fmla="*/ 0 w 4161802"/>
              <a:gd name="connsiteY0" fmla="*/ 0 h 585387"/>
              <a:gd name="connsiteX1" fmla="*/ 4161802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  <a:gd name="connsiteX0" fmla="*/ 0 w 4161802"/>
              <a:gd name="connsiteY0" fmla="*/ 0 h 585387"/>
              <a:gd name="connsiteX1" fmla="*/ 3910977 w 4161802"/>
              <a:gd name="connsiteY1" fmla="*/ 0 h 585387"/>
              <a:gd name="connsiteX2" fmla="*/ 4161802 w 4161802"/>
              <a:gd name="connsiteY2" fmla="*/ 585387 h 585387"/>
              <a:gd name="connsiteX3" fmla="*/ 0 w 4161802"/>
              <a:gd name="connsiteY3" fmla="*/ 585387 h 585387"/>
              <a:gd name="connsiteX4" fmla="*/ 0 w 4161802"/>
              <a:gd name="connsiteY4" fmla="*/ 0 h 58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1802" h="585387">
                <a:moveTo>
                  <a:pt x="0" y="0"/>
                </a:moveTo>
                <a:lnTo>
                  <a:pt x="3910977" y="0"/>
                </a:lnTo>
                <a:lnTo>
                  <a:pt x="4161802" y="585387"/>
                </a:lnTo>
                <a:lnTo>
                  <a:pt x="0" y="585387"/>
                </a:lnTo>
                <a:lnTo>
                  <a:pt x="0" y="0"/>
                </a:lnTo>
                <a:close/>
              </a:path>
            </a:pathLst>
          </a:custGeom>
          <a:solidFill>
            <a:srgbClr val="97C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7FC5128-A9AE-064F-B2E3-46B3623D7F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673" y="5708650"/>
            <a:ext cx="7239000" cy="561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C93C074-C428-DC48-931B-911A0796E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1673" y="4688742"/>
            <a:ext cx="3558382" cy="5817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4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sz="2400" b="0" i="0"/>
            </a:lvl2pPr>
            <a:lvl3pPr>
              <a:defRPr sz="2400" b="0" i="0"/>
            </a:lvl3pPr>
            <a:lvl4pPr>
              <a:defRPr sz="2400" b="0" i="0"/>
            </a:lvl4pPr>
            <a:lvl5pPr>
              <a:defRPr sz="2400" b="0" i="0"/>
            </a:lvl5pPr>
          </a:lstStyle>
          <a:p>
            <a:pPr lvl="0"/>
            <a:r>
              <a:rPr lang="en-GB"/>
              <a:t>Click to edit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6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111B77-2292-CF46-906D-D84D2E9C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22D80-78D1-F64E-B19C-D1A62F332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8C6D5-2588-5744-91CB-D7DC379FC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05BBA-8801-CB49-A27C-A8E96629B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CRDS: Post-Approval Setting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F5E57-7621-1746-AE1A-36020361A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F5197-AC63-5D41-82D3-3AC4B1CF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0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50" r:id="rId3"/>
    <p:sldLayoutId id="2147483660" r:id="rId4"/>
    <p:sldLayoutId id="2147483661" r:id="rId5"/>
    <p:sldLayoutId id="2147483678" r:id="rId6"/>
    <p:sldLayoutId id="2147483662" r:id="rId7"/>
    <p:sldLayoutId id="2147483672" r:id="rId8"/>
    <p:sldLayoutId id="2147483673" r:id="rId9"/>
    <p:sldLayoutId id="2147483674" r:id="rId10"/>
    <p:sldLayoutId id="2147483671" r:id="rId11"/>
    <p:sldLayoutId id="2147483666" r:id="rId12"/>
    <p:sldLayoutId id="2147483667" r:id="rId13"/>
    <p:sldLayoutId id="2147483668" r:id="rId14"/>
    <p:sldLayoutId id="2147483669" r:id="rId15"/>
    <p:sldLayoutId id="2147483664" r:id="rId16"/>
    <p:sldLayoutId id="2147483663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regulatory-information/search-fda-guidance-documents/supac-mr-modified-release-solid-oral-dosage-forms-scale-and-postapproval-changes-chemistry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da.gov/media/70939/downloa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a.europa.eu/en/documents/scientific-guideline/reflection-paper-dissolution-specification-generic-solid-oral-immediate-release-products-systemic-action-first-version_en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92988/download" TargetMode="External"/><Relationship Id="rId2" Type="http://schemas.openxmlformats.org/officeDocument/2006/relationships/hyperlink" Target="https://www.ema.europa.eu/en/documents/scientific-guideline/reflection-paper-dissolution-specification-generic-solid-oral-immediate-release-products-systemic-action-first-version_en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95CAC5-996F-45D2-B8D5-49EF106EF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6483" y="2371324"/>
            <a:ext cx="7278741" cy="160972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2200" dirty="0"/>
              <a:t>Clinically-relevant dissolution specifications, implication for use in the post-approval setting &amp; tension with F2 similarity testing</a:t>
            </a:r>
            <a:br>
              <a:rPr lang="en-GB" dirty="0"/>
            </a:br>
            <a:r>
              <a:rPr lang="en-GB" sz="1800" dirty="0"/>
              <a:t>Physiologically Based Biopharmaceutics Modelling Conference 2024:</a:t>
            </a:r>
            <a:br>
              <a:rPr lang="en-GB" sz="1800" dirty="0"/>
            </a:br>
            <a:r>
              <a:rPr lang="en-GB" sz="1800" dirty="0"/>
              <a:t>"PBBM - Best Scientific Practices to Define Drug Product Performance: Latest Regulatory and Industry Perspectives"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3EB091-E177-4E8E-A97D-6C8F1DD124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46483" y="4085824"/>
            <a:ext cx="5107974" cy="368410"/>
          </a:xfrm>
        </p:spPr>
        <p:txBody>
          <a:bodyPr/>
          <a:lstStyle/>
          <a:p>
            <a:r>
              <a:rPr lang="en-GB" dirty="0"/>
              <a:t>Paul A Dickinson</a:t>
            </a:r>
          </a:p>
        </p:txBody>
      </p:sp>
    </p:spTree>
    <p:extLst>
      <p:ext uri="{BB962C8B-B14F-4D97-AF65-F5344CB8AC3E}">
        <p14:creationId xmlns:p14="http://schemas.microsoft.com/office/powerpoint/2010/main" val="384917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5537-04CC-B87A-1AAE-86211920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SUPAC-MR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6D09B-AC7F-02B7-45E3-5CAF57C8D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Risk assessment for the continued validity of the dissolution test as a surrogated for clinical performance.</a:t>
            </a:r>
          </a:p>
          <a:p>
            <a:r>
              <a:rPr lang="en-GB" dirty="0"/>
              <a:t>This is CRDS based on IVIVC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547A1-52A3-EB07-A9E6-9806B442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CRDS: Post-Approval Setting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094F73-A9B6-B65C-9A1E-21845D9EE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275" y="3140067"/>
            <a:ext cx="5553850" cy="149563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3F4296-009E-DCF0-5468-9E6F72832309}"/>
              </a:ext>
            </a:extLst>
          </p:cNvPr>
          <p:cNvCxnSpPr>
            <a:cxnSpLocks/>
          </p:cNvCxnSpPr>
          <p:nvPr/>
        </p:nvCxnSpPr>
        <p:spPr>
          <a:xfrm>
            <a:off x="7362825" y="3771900"/>
            <a:ext cx="238125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139299-E068-DDBC-9E97-30C26E6994F0}"/>
              </a:ext>
            </a:extLst>
          </p:cNvPr>
          <p:cNvSpPr txBox="1"/>
          <p:nvPr/>
        </p:nvSpPr>
        <p:spPr>
          <a:xfrm>
            <a:off x="4313275" y="1253331"/>
            <a:ext cx="642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COMPONENTS AND COMPOSITION — RELEASE CONTROLLING EXCIPIENT</a:t>
            </a:r>
          </a:p>
          <a:p>
            <a:endParaRPr lang="en-GB" dirty="0"/>
          </a:p>
          <a:p>
            <a:r>
              <a:rPr lang="en-GB" dirty="0"/>
              <a:t>Level 3 Change 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9FE9FE-383A-1A0A-C8E8-CE3B8FFE1213}"/>
              </a:ext>
            </a:extLst>
          </p:cNvPr>
          <p:cNvCxnSpPr>
            <a:cxnSpLocks/>
          </p:cNvCxnSpPr>
          <p:nvPr/>
        </p:nvCxnSpPr>
        <p:spPr>
          <a:xfrm>
            <a:off x="4381500" y="3990975"/>
            <a:ext cx="51816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CF68B0-A30E-3B93-15A8-5D9F94985529}"/>
              </a:ext>
            </a:extLst>
          </p:cNvPr>
          <p:cNvCxnSpPr/>
          <p:nvPr/>
        </p:nvCxnSpPr>
        <p:spPr>
          <a:xfrm>
            <a:off x="4381500" y="4200525"/>
            <a:ext cx="50387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5123F3-3079-877B-59BA-AE52D9F82331}"/>
              </a:ext>
            </a:extLst>
          </p:cNvPr>
          <p:cNvCxnSpPr>
            <a:cxnSpLocks/>
          </p:cNvCxnSpPr>
          <p:nvPr/>
        </p:nvCxnSpPr>
        <p:spPr>
          <a:xfrm>
            <a:off x="4381500" y="4400550"/>
            <a:ext cx="48863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167720-8CB5-823C-5507-1797F8135A8C}"/>
              </a:ext>
            </a:extLst>
          </p:cNvPr>
          <p:cNvCxnSpPr>
            <a:cxnSpLocks/>
          </p:cNvCxnSpPr>
          <p:nvPr/>
        </p:nvCxnSpPr>
        <p:spPr>
          <a:xfrm>
            <a:off x="4381500" y="4635701"/>
            <a:ext cx="809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5E96B8A-2217-F30F-076D-8059E398D91F}"/>
              </a:ext>
            </a:extLst>
          </p:cNvPr>
          <p:cNvSpPr txBox="1"/>
          <p:nvPr/>
        </p:nvSpPr>
        <p:spPr>
          <a:xfrm>
            <a:off x="6029325" y="5599113"/>
            <a:ext cx="6096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hlinkClick r:id="rId3"/>
              </a:rPr>
              <a:t>SUPAC-MR: Modified Release Solid Oral Dosage Forms Scale-Up and </a:t>
            </a:r>
            <a:r>
              <a:rPr lang="en-GB" sz="1050" dirty="0" err="1">
                <a:hlinkClick r:id="rId3"/>
              </a:rPr>
              <a:t>Postapproval</a:t>
            </a:r>
            <a:r>
              <a:rPr lang="en-GB" sz="1050" dirty="0">
                <a:hlinkClick r:id="rId3"/>
              </a:rPr>
              <a:t> Changes: Chemistry, Manufacturing, and Controls; In Vitro Dissolution Testing and In Vivo Bioequivalence Documentation | FDA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02052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E941-B46D-4A33-6E8E-FC33424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 2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C4041F9-99F8-B007-CE6F-92E8A0DC0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391072"/>
              </p:ext>
            </p:extLst>
          </p:nvPr>
        </p:nvGraphicFramePr>
        <p:xfrm>
          <a:off x="507898" y="1096593"/>
          <a:ext cx="11234616" cy="3707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312">
                  <a:extLst>
                    <a:ext uri="{9D8B030D-6E8A-4147-A177-3AD203B41FA5}">
                      <a16:colId xmlns:a16="http://schemas.microsoft.com/office/drawing/2014/main" val="3542090474"/>
                    </a:ext>
                  </a:extLst>
                </a:gridCol>
                <a:gridCol w="7972304">
                  <a:extLst>
                    <a:ext uri="{9D8B030D-6E8A-4147-A177-3AD203B41FA5}">
                      <a16:colId xmlns:a16="http://schemas.microsoft.com/office/drawing/2014/main" val="544687737"/>
                    </a:ext>
                  </a:extLst>
                </a:gridCol>
              </a:tblGrid>
              <a:tr h="355476">
                <a:tc>
                  <a:txBody>
                    <a:bodyPr/>
                    <a:lstStyle/>
                    <a:p>
                      <a:r>
                        <a:rPr lang="en-GB" dirty="0"/>
                        <a:t>Statement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879529"/>
                  </a:ext>
                </a:extLst>
              </a:tr>
              <a:tr h="1606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‘Changed product/process’ just has to meet CRDS specification (single method)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Only interested in clinical performance so yes, meeting specification means batches are acceptable: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Safe space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Specification set on unacceptable batches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400" dirty="0"/>
                        <a:t>Or IVIVC a dissolution profile that results in ≤X% changes in mean C</a:t>
                      </a:r>
                      <a:r>
                        <a:rPr lang="en-GB" sz="1400" baseline="-25000" dirty="0"/>
                        <a:t>max</a:t>
                      </a:r>
                      <a:r>
                        <a:rPr lang="en-GB" sz="1400" dirty="0"/>
                        <a:t>/AUC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72651"/>
                  </a:ext>
                </a:extLst>
              </a:tr>
              <a:tr h="1665383">
                <a:tc>
                  <a:txBody>
                    <a:bodyPr/>
                    <a:lstStyle/>
                    <a:p>
                      <a:r>
                        <a:rPr lang="en-GB" dirty="0"/>
                        <a:t>‘Changed product/process’ proved similar via F2 testing </a:t>
                      </a:r>
                    </a:p>
                    <a:p>
                      <a:r>
                        <a:rPr lang="en-GB" sz="1400" dirty="0"/>
                        <a:t>(if </a:t>
                      </a:r>
                      <a:r>
                        <a:rPr lang="en-GB" sz="1400" dirty="0" err="1"/>
                        <a:t>disso</a:t>
                      </a:r>
                      <a:r>
                        <a:rPr lang="en-GB" sz="1400" dirty="0"/>
                        <a:t> slower than 15 mins)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Just QC media or also pH 1.2, 4.5 and 6.8?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the changed product to have the same pharmaceutical quality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Applying F2 allows maximises the chances that the profiles are qualitatively and quantitatively similar: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F2 test controls mean difference of profiles to &lt;10%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10863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82062-654D-9299-DE30-CF5B5B9B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CRDS: Post-Approval Setting</a:t>
            </a:r>
          </a:p>
        </p:txBody>
      </p:sp>
    </p:spTree>
    <p:extLst>
      <p:ext uri="{BB962C8B-B14F-4D97-AF65-F5344CB8AC3E}">
        <p14:creationId xmlns:p14="http://schemas.microsoft.com/office/powerpoint/2010/main" val="3124732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440C-265F-D4E6-0ACD-CCBA015F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15D90-1BE0-32CD-84A0-F713C70A5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60" y="1253330"/>
            <a:ext cx="10515600" cy="461406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For me harder to distil the science/facts from emotion for this pair.</a:t>
            </a:r>
          </a:p>
          <a:p>
            <a:pPr>
              <a:lnSpc>
                <a:spcPct val="120000"/>
              </a:lnSpc>
            </a:pPr>
            <a:r>
              <a:rPr lang="en-GB" dirty="0"/>
              <a:t>If there is a Product Specific QRA (on forward applicability of dissolution test) in place, then it seems to me from a patient viewpoint changed product just needs to meet specification.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I think some of anxiety we feel might come from unknown knowns or unknown unknowns (</a:t>
            </a:r>
            <a:r>
              <a:rPr lang="en-GB" dirty="0" err="1"/>
              <a:t>i.e</a:t>
            </a:r>
            <a:r>
              <a:rPr lang="en-GB" dirty="0"/>
              <a:t> a general uneasiness that something might go wrong)</a:t>
            </a:r>
          </a:p>
          <a:p>
            <a:pPr>
              <a:lnSpc>
                <a:spcPct val="120000"/>
              </a:lnSpc>
            </a:pPr>
            <a:r>
              <a:rPr lang="en-GB" dirty="0"/>
              <a:t>But BCS2/4 and these are Regulatory high risk for clinical performance – need to be cautious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However, hasn’t the CRDS reduced this product risk to  BCS1/3 level?</a:t>
            </a:r>
          </a:p>
          <a:p>
            <a:pPr>
              <a:lnSpc>
                <a:spcPct val="120000"/>
              </a:lnSpc>
            </a:pPr>
            <a:r>
              <a:rPr lang="en-GB" dirty="0"/>
              <a:t>What about pharmaceutical quality - if slower dissolution is this a degradation of Quality - even if it has no impact on the patient?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Onus on manufacturer to show how the changes enhance pharmaceutical quality?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latin typeface="Montserrat SemiBold" panose="00000700000000000000" pitchFamily="2" charset="0"/>
              </a:rPr>
              <a:t>Robustness of supply could be an important uplift in Pharmaceutical Quality</a:t>
            </a:r>
          </a:p>
          <a:p>
            <a:pPr lvl="2">
              <a:lnSpc>
                <a:spcPct val="120000"/>
              </a:lnSpc>
            </a:pPr>
            <a:r>
              <a:rPr lang="en-GB" dirty="0">
                <a:latin typeface="Montserrat Light" panose="00000400000000000000" pitchFamily="2" charset="0"/>
              </a:rPr>
              <a:t>As long we are ‘confident’ patient performance isn’t compromised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71419-29C0-2D55-A1C9-F0E166D9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CRDS: Post-Approval Setting</a:t>
            </a:r>
          </a:p>
        </p:txBody>
      </p:sp>
    </p:spTree>
    <p:extLst>
      <p:ext uri="{BB962C8B-B14F-4D97-AF65-F5344CB8AC3E}">
        <p14:creationId xmlns:p14="http://schemas.microsoft.com/office/powerpoint/2010/main" val="107157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EBEB-F38D-6C31-EF41-6ACEA0DC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FDA IVIVC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F81B5-CB61-FE3E-E5CE-01930530D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IVIVC recognises these challenges</a:t>
            </a:r>
          </a:p>
          <a:p>
            <a:r>
              <a:rPr lang="en-GB" dirty="0"/>
              <a:t>But also recognises F2 testing may not be the only way to look at this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53A53-47DE-B0ED-AC08-C3152EF79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CRDS: Post-Approval Setting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AC2B2-C8A3-8E82-12FC-9F1C62BC9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389" y="3429000"/>
            <a:ext cx="6058746" cy="1552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26BB3-67A8-E10C-BF70-3B36E368C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389" y="2531109"/>
            <a:ext cx="6068272" cy="7716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5BC4F8-5B23-6789-6E2B-5B9F2FAB4A1F}"/>
              </a:ext>
            </a:extLst>
          </p:cNvPr>
          <p:cNvSpPr txBox="1"/>
          <p:nvPr/>
        </p:nvSpPr>
        <p:spPr>
          <a:xfrm>
            <a:off x="4244051" y="376535"/>
            <a:ext cx="73152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“In vitro dissolution testing is important for (1) </a:t>
            </a:r>
            <a:r>
              <a:rPr lang="en-GB" sz="1200" dirty="0">
                <a:solidFill>
                  <a:schemeClr val="accent2"/>
                </a:solidFill>
              </a:rPr>
              <a:t>providing process control and quality assurance; (2) determining stable release characteristics of the product over time; and (3) facilitating certain regulatory determinations (e.g., absence of effect of minor formulation changes or of change in manufacturing site on performance</a:t>
            </a:r>
            <a:r>
              <a:rPr lang="en-GB" sz="1200" dirty="0"/>
              <a:t>). In certain cases, especially for ER formulations, the dissolution test can serve not only as a quality control for the manufacturing process but also as an </a:t>
            </a:r>
            <a:r>
              <a:rPr lang="en-GB" sz="1200" dirty="0">
                <a:solidFill>
                  <a:schemeClr val="accent3"/>
                </a:solidFill>
              </a:rPr>
              <a:t>indicator of how the formulation will perform in vivo. Thus, a main objective of developing and evaluating an IVIVC is to establish the dissolution test as a surrogate for human bioequivalence studies</a:t>
            </a:r>
            <a:r>
              <a:rPr lang="en-GB" sz="1200" dirty="0"/>
              <a:t>, which may reduce the number of bioequivalence studies performed during the initial approval process as well as with certain scale-up and </a:t>
            </a:r>
            <a:r>
              <a:rPr lang="en-GB" sz="1200" dirty="0" err="1"/>
              <a:t>postapproval</a:t>
            </a:r>
            <a:r>
              <a:rPr lang="en-GB" sz="1200" dirty="0"/>
              <a:t> changes.”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9D01C6-48B0-7ED4-CBE1-5F855B288A0C}"/>
              </a:ext>
            </a:extLst>
          </p:cNvPr>
          <p:cNvSpPr txBox="1"/>
          <p:nvPr/>
        </p:nvSpPr>
        <p:spPr>
          <a:xfrm>
            <a:off x="5586413" y="5835134"/>
            <a:ext cx="6486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Extended Release Oral Dosage Forms: Development, Evaluation, and Application of In Vitro/In Vivo Correlations</a:t>
            </a:r>
            <a:endParaRPr lang="en-GB" sz="1200" dirty="0">
              <a:hlinkClick r:id="rId4"/>
            </a:endParaRPr>
          </a:p>
          <a:p>
            <a:r>
              <a:rPr lang="en-GB" sz="1200" dirty="0">
                <a:hlinkClick r:id="rId4"/>
              </a:rPr>
              <a:t>X:TRANSFERGUIDANCEFINALX6FNL.PDF (fda.gov)</a:t>
            </a:r>
            <a:endParaRPr lang="en-GB" sz="12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0E8817-8693-4F9B-7B2D-1F63E8D5BDA2}"/>
              </a:ext>
            </a:extLst>
          </p:cNvPr>
          <p:cNvCxnSpPr>
            <a:cxnSpLocks/>
          </p:cNvCxnSpPr>
          <p:nvPr/>
        </p:nvCxnSpPr>
        <p:spPr>
          <a:xfrm>
            <a:off x="5057775" y="3057525"/>
            <a:ext cx="3571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0FDC22-DE32-ED5A-C023-4D31809FDD25}"/>
              </a:ext>
            </a:extLst>
          </p:cNvPr>
          <p:cNvCxnSpPr/>
          <p:nvPr/>
        </p:nvCxnSpPr>
        <p:spPr>
          <a:xfrm>
            <a:off x="5191125" y="4295775"/>
            <a:ext cx="55149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419CA2-C199-E6E9-4FB4-58D343D14AE4}"/>
              </a:ext>
            </a:extLst>
          </p:cNvPr>
          <p:cNvCxnSpPr>
            <a:cxnSpLocks/>
          </p:cNvCxnSpPr>
          <p:nvPr/>
        </p:nvCxnSpPr>
        <p:spPr>
          <a:xfrm>
            <a:off x="5191125" y="4524375"/>
            <a:ext cx="53418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05B76-D2A0-5861-DC7C-8BBBBC0D462E}"/>
              </a:ext>
            </a:extLst>
          </p:cNvPr>
          <p:cNvCxnSpPr>
            <a:cxnSpLocks/>
          </p:cNvCxnSpPr>
          <p:nvPr/>
        </p:nvCxnSpPr>
        <p:spPr>
          <a:xfrm>
            <a:off x="5191125" y="4733925"/>
            <a:ext cx="472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899024-AF21-1144-3B8A-B676B8C8C016}"/>
              </a:ext>
            </a:extLst>
          </p:cNvPr>
          <p:cNvCxnSpPr>
            <a:cxnSpLocks/>
          </p:cNvCxnSpPr>
          <p:nvPr/>
        </p:nvCxnSpPr>
        <p:spPr>
          <a:xfrm>
            <a:off x="5191125" y="4981792"/>
            <a:ext cx="11103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09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7E9AC-FA06-A287-42FF-B0DA2F49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 Methods and /or CPV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7F571-2913-CA13-0280-0875D6539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Can the quality angle be dealt with through having 2 methods one for routine release / process monitoring (pharmaceutical quality) and one for clinical performance?</a:t>
            </a:r>
          </a:p>
          <a:p>
            <a:r>
              <a:rPr lang="en-GB" dirty="0">
                <a:latin typeface="Montserrat SemiBold" panose="00000700000000000000" pitchFamily="2" charset="0"/>
              </a:rPr>
              <a:t>Maybe particular desirable if CRDS is via biorelevant media and PBBM</a:t>
            </a:r>
          </a:p>
          <a:p>
            <a:r>
              <a:rPr lang="en-GB" dirty="0"/>
              <a:t>Or </a:t>
            </a:r>
          </a:p>
          <a:p>
            <a:r>
              <a:rPr lang="en-GB" dirty="0"/>
              <a:t>Is CPV a better context in which to think about pharmaceutical quality rather than ‘one-off’ comparisons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69841-A421-D7B8-EEC9-21072EE6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CRDS: Post-Approval Setting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20D1C-19E2-D1B0-6C5B-2678583FF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924" y="844952"/>
            <a:ext cx="6997325" cy="39191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E02114-447D-0EED-26EE-32D7AD611FAB}"/>
              </a:ext>
            </a:extLst>
          </p:cNvPr>
          <p:cNvSpPr txBox="1"/>
          <p:nvPr/>
        </p:nvSpPr>
        <p:spPr>
          <a:xfrm>
            <a:off x="7410450" y="5501175"/>
            <a:ext cx="44901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David Holt, Real World Control Strategies: </a:t>
            </a:r>
            <a:br>
              <a:rPr lang="en-GB" sz="1100" dirty="0"/>
            </a:br>
            <a:r>
              <a:rPr lang="en-GB" sz="1100" dirty="0"/>
              <a:t>Applying Continued Process Verification (CPV) to understand manufacturing process performance. Alderley Park, 2016. </a:t>
            </a:r>
          </a:p>
        </p:txBody>
      </p:sp>
    </p:spTree>
    <p:extLst>
      <p:ext uri="{BB962C8B-B14F-4D97-AF65-F5344CB8AC3E}">
        <p14:creationId xmlns:p14="http://schemas.microsoft.com/office/powerpoint/2010/main" val="441841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15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2CAB-732C-4A42-AA6A-E8B22DB5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</a:t>
            </a:r>
            <a:r>
              <a:rPr lang="en-US" b="1" dirty="0">
                <a:solidFill>
                  <a:srgbClr val="B56EAD"/>
                </a:solidFill>
                <a:latin typeface="Montserrat" pitchFamily="2" charset="77"/>
              </a:rPr>
              <a:t>\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78B8A-6FF0-7B46-A9A7-983149A89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value of a clinically-relevant dissolution specifications in the post-approval setting?</a:t>
            </a:r>
          </a:p>
          <a:p>
            <a:r>
              <a:rPr lang="en-US" dirty="0"/>
              <a:t>And what are tensions and challenges?</a:t>
            </a:r>
          </a:p>
          <a:p>
            <a:pPr lvl="1"/>
            <a:r>
              <a:rPr lang="en-US" dirty="0"/>
              <a:t>Can we disconnect ‘facts’ from ‘emotions’ to find a common understanding</a:t>
            </a:r>
          </a:p>
          <a:p>
            <a:pPr marL="0" indent="0">
              <a:buNone/>
            </a:pPr>
            <a:r>
              <a:rPr lang="en-US" dirty="0"/>
              <a:t>Focus on dissolution but concepts likely valid for dissolution input  into PPBM models (IVIVC?)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C096B8-3D44-FD23-4F94-252D3DA7B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101" y="3256613"/>
            <a:ext cx="4846667" cy="269126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E97A8-AE4C-5EC8-794F-F0EA876E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CRDS: Post-Approval Setting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B96010-2AB8-BA44-CDE3-439BB80B8D6B}"/>
              </a:ext>
            </a:extLst>
          </p:cNvPr>
          <p:cNvSpPr txBox="1"/>
          <p:nvPr/>
        </p:nvSpPr>
        <p:spPr>
          <a:xfrm>
            <a:off x="490960" y="3684814"/>
            <a:ext cx="605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concepts:</a:t>
            </a:r>
          </a:p>
          <a:p>
            <a:r>
              <a:rPr lang="en-GB" dirty="0"/>
              <a:t>Product Specific SUPAC / </a:t>
            </a:r>
            <a:r>
              <a:rPr lang="en-GB" dirty="0" err="1"/>
              <a:t>MyPAC</a:t>
            </a:r>
            <a:endParaRPr lang="en-GB" dirty="0"/>
          </a:p>
          <a:p>
            <a:r>
              <a:rPr lang="en-GB" dirty="0"/>
              <a:t>BCS1/3 like product risk</a:t>
            </a:r>
          </a:p>
          <a:p>
            <a:r>
              <a:rPr lang="en-GB" dirty="0"/>
              <a:t>Context of use and totality of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93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7569B-FB83-6FAE-C7D7-70CDFFCC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Pre-approval value of CRDS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A130-0FBC-DBC9-E05F-9CFE6D49A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Specification set on clinical performance:</a:t>
            </a:r>
          </a:p>
          <a:p>
            <a:pPr lvl="1"/>
            <a:r>
              <a:rPr lang="en-GB" dirty="0"/>
              <a:t>In vivo difference: dissolution test conditions should be chosen which allow discrimination between acceptable and non-acceptable batches by setting a suitable specification</a:t>
            </a:r>
          </a:p>
          <a:p>
            <a:pPr lvl="1"/>
            <a:r>
              <a:rPr lang="en-GB" dirty="0"/>
              <a:t>Only acceptable in vivo behaviour: fastest and slowest dissolution bioequivalent to the reference product, specification may be set based on the in vitro dissolution profile of the side batch with the slowest dissolution</a:t>
            </a:r>
          </a:p>
          <a:p>
            <a:r>
              <a:rPr lang="en-GB" dirty="0"/>
              <a:t>Can reduce discussion about the dissolution test conditions and lead to early agreement on dissolution conditions and specifications</a:t>
            </a:r>
          </a:p>
          <a:p>
            <a:pPr lvl="1"/>
            <a:r>
              <a:rPr lang="en-GB" dirty="0"/>
              <a:t>Substantially derisks the drug product dossier</a:t>
            </a:r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6FD0AC-BF28-13F8-D3EA-8B681142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CRDS: Post-Approval Setting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5380E-19E7-89EF-B0B8-51A16C48CDAA}"/>
              </a:ext>
            </a:extLst>
          </p:cNvPr>
          <p:cNvSpPr txBox="1"/>
          <p:nvPr/>
        </p:nvSpPr>
        <p:spPr>
          <a:xfrm>
            <a:off x="5934075" y="49390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Reflection paper on the dissolution specification for generic solid oral immediate release products with systemic action (europa.eu)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52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64A7-D6C2-6D89-CAEE-EFA1E4E6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Terminology and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383-AA8A-6424-13BA-E3B01032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60" y="1024615"/>
            <a:ext cx="2922686" cy="385671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CRDS: limit this to BCS2 and BCS4 compounds in IR products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00" dirty="0">
                <a:hlinkClick r:id="rId2"/>
              </a:rPr>
              <a:t>Reflection paper on the dissolution specification for generic solid oral immediate release products with systemic action (europa.eu)</a:t>
            </a:r>
            <a:endParaRPr lang="en-GB" sz="7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700" dirty="0">
                <a:hlinkClick r:id="rId3"/>
              </a:rPr>
              <a:t>Dissolution Testing and Acceptance Criteria for Immediate-Release Solid Oral Dosage Form Drug Products Containing High Solubility Drug Substances Guidance for Industry (fda.gov)</a:t>
            </a:r>
            <a:endParaRPr lang="en-GB" sz="700" dirty="0"/>
          </a:p>
          <a:p>
            <a:pPr>
              <a:lnSpc>
                <a:spcPct val="120000"/>
              </a:lnSpc>
            </a:pPr>
            <a:r>
              <a:rPr lang="en-GB" dirty="0"/>
              <a:t>For methods where limited / no in vitro discrimination is expected (e.g. BCS1 and BCS3) general expectation to apply F2 testing to prove similarity for a ‘change’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e.g. SUPAR-IR and ICH M9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No F2 if very rapid dissolution</a:t>
            </a:r>
          </a:p>
          <a:p>
            <a:pPr>
              <a:lnSpc>
                <a:spcPct val="120000"/>
              </a:lnSpc>
            </a:pPr>
            <a:r>
              <a:rPr lang="en-GB" dirty="0"/>
              <a:t>Is this the case for CRDS when safe space ‘proven’?</a:t>
            </a:r>
          </a:p>
          <a:p>
            <a:pPr>
              <a:lnSpc>
                <a:spcPct val="120000"/>
              </a:lnSpc>
            </a:pPr>
            <a:r>
              <a:rPr lang="en-GB" dirty="0"/>
              <a:t>or even IVIVC/R if spec has been set to discriminate acceptable and unacceptable batches?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B1302-908B-95DC-464A-A8B2A5D8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CRDS: Post-Approval Setting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A72C2-04C6-204D-B05A-B9B103A340C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3503" y="983653"/>
            <a:ext cx="5790306" cy="303008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C3B56F2-385F-9F88-C617-EBD6283B6D33}"/>
              </a:ext>
            </a:extLst>
          </p:cNvPr>
          <p:cNvSpPr/>
          <p:nvPr/>
        </p:nvSpPr>
        <p:spPr>
          <a:xfrm>
            <a:off x="7629525" y="990600"/>
            <a:ext cx="3562350" cy="134302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AA7ECF-E4DC-7C64-261E-534EA8979E2F}"/>
              </a:ext>
            </a:extLst>
          </p:cNvPr>
          <p:cNvCxnSpPr>
            <a:cxnSpLocks/>
          </p:cNvCxnSpPr>
          <p:nvPr/>
        </p:nvCxnSpPr>
        <p:spPr>
          <a:xfrm>
            <a:off x="9572625" y="2333625"/>
            <a:ext cx="0" cy="168011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8F556B3-ADD7-70C5-79AE-CF3C8A150490}"/>
              </a:ext>
            </a:extLst>
          </p:cNvPr>
          <p:cNvSpPr txBox="1"/>
          <p:nvPr/>
        </p:nvSpPr>
        <p:spPr>
          <a:xfrm>
            <a:off x="4238625" y="104356"/>
            <a:ext cx="7486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BCS has conservative limits on solubility (and dissolution): because allows biowaiver without clinical data.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72809A-FA39-3A59-92CE-AD74E4FBE287}"/>
              </a:ext>
            </a:extLst>
          </p:cNvPr>
          <p:cNvSpPr txBox="1"/>
          <p:nvPr/>
        </p:nvSpPr>
        <p:spPr>
          <a:xfrm>
            <a:off x="4314830" y="4020682"/>
            <a:ext cx="7410324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SemiBold" panose="00000700000000000000" pitchFamily="2" charset="0"/>
              </a:rPr>
              <a:t>Lower risk BCS2 and 4 compounds and well-designed drug products may have rapid dissolution compared to physiological process and so safe space is a likely outcome. </a:t>
            </a:r>
          </a:p>
          <a:p>
            <a:r>
              <a:rPr lang="en-GB" dirty="0">
                <a:latin typeface="Montserrat SemiBold" panose="00000700000000000000" pitchFamily="2" charset="0"/>
              </a:rPr>
              <a:t>And limited in vitro dissolution discrimination expected</a:t>
            </a:r>
          </a:p>
          <a:p>
            <a:r>
              <a:rPr lang="en-GB" dirty="0">
                <a:latin typeface="Montserrat SemiBold" panose="00000700000000000000" pitchFamily="2" charset="0"/>
              </a:rPr>
              <a:t>The regulatory behaviour of a compound in the product changes 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Montserrat SemiBold" panose="00000700000000000000" pitchFamily="2" charset="0"/>
              </a:rPr>
              <a:t>“BCS1/3 like risk”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E0994A-34FF-4538-DDED-515B14C05977}"/>
              </a:ext>
            </a:extLst>
          </p:cNvPr>
          <p:cNvSpPr txBox="1"/>
          <p:nvPr/>
        </p:nvSpPr>
        <p:spPr>
          <a:xfrm>
            <a:off x="9925050" y="2412885"/>
            <a:ext cx="23885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600" dirty="0">
                <a:solidFill>
                  <a:srgbClr val="5D6168"/>
                </a:solidFill>
                <a:effectLst/>
                <a:ea typeface="Times New Roman" panose="02020603050405020304" pitchFamily="18" charset="0"/>
              </a:rPr>
              <a:t>P.A. Dickinson, T. Flanagan, D. Holt and P.W. Stott (2016) Clinically Relevant Dissolution for Low-Solubility Immediate-Release Products in Poorly Soluble Drugs: Dissolution and Drug Release. pp 511-552. Eds: G.K. Webster J. D. Jackson and R.G. Bell.  Pan Stanford Publishing.  ISBN 9789814745451 https://doi.org/10.1201/9781315364537</a:t>
            </a:r>
            <a:endParaRPr lang="en-GB" sz="900" dirty="0">
              <a:solidFill>
                <a:srgbClr val="5D6168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F5491-92C5-50D9-EFF2-632235B5D9AD}"/>
              </a:ext>
            </a:extLst>
          </p:cNvPr>
          <p:cNvSpPr txBox="1"/>
          <p:nvPr/>
        </p:nvSpPr>
        <p:spPr>
          <a:xfrm>
            <a:off x="39144" y="4881333"/>
            <a:ext cx="3732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/>
              <a:t>“For drug products containing a BCS class I or class III active substances with very high solubility over the physiological pH range and with rapid or very rapid dissolution, </a:t>
            </a:r>
            <a:r>
              <a:rPr lang="en-GB" sz="800" dirty="0">
                <a:latin typeface="Montserrat SemiBold" panose="00000700000000000000" pitchFamily="2" charset="0"/>
              </a:rPr>
              <a:t>it may not always be possible to detect any differences in dissolution behaviour after meaningful changes in relevant formulation</a:t>
            </a:r>
            <a:r>
              <a:rPr lang="en-GB" sz="800" dirty="0"/>
              <a:t>, material specifications and/or manufacturing parameters have been made. In these cases the method may be considered to be adequate without further justification or be replaced by a disintegration test; for details see ICH Q6A or VICH GL39”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7EF60-0F51-D29E-B115-75D438DC1AD6}"/>
              </a:ext>
            </a:extLst>
          </p:cNvPr>
          <p:cNvSpPr txBox="1"/>
          <p:nvPr/>
        </p:nvSpPr>
        <p:spPr>
          <a:xfrm>
            <a:off x="5670438" y="6195622"/>
            <a:ext cx="61579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P.A Dickinson, W.W. Lee, P.W. Stott, A.I. Townsend, J.P. Smart, P. Ghahramani, T. Hammett, L. </a:t>
            </a:r>
            <a:r>
              <a:rPr lang="en-GB" sz="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Billett</a:t>
            </a:r>
            <a:r>
              <a:rPr lang="en-GB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S. Behn, R.C. Gibb and B. Abrahamsson (2008) Clinical Relevance of Dissolution Testing in Quality by Design.  </a:t>
            </a:r>
            <a:r>
              <a:rPr lang="en-GB" sz="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AAPS J.</a:t>
            </a:r>
            <a:r>
              <a:rPr lang="en-GB" sz="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10:380-390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83207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664A7-D6C2-6D89-CAEE-EFA1E4E6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Terminology and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2383-AA8A-6424-13BA-E3B01032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60" y="1253331"/>
            <a:ext cx="2788953" cy="45473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1400" dirty="0"/>
              <a:t>CRDS: limit this to BCS2 and BCS4 compounds in IR products</a:t>
            </a:r>
          </a:p>
          <a:p>
            <a:pPr>
              <a:lnSpc>
                <a:spcPct val="120000"/>
              </a:lnSpc>
            </a:pPr>
            <a:r>
              <a:rPr lang="en-GB" sz="1400" dirty="0"/>
              <a:t>Assumption that a product specific QRA has led to the identification of the highest risks to in vivo dissolution (Failure Modes Effects Analysis)</a:t>
            </a:r>
          </a:p>
          <a:p>
            <a:pPr>
              <a:lnSpc>
                <a:spcPct val="120000"/>
              </a:lnSpc>
            </a:pPr>
            <a:r>
              <a:rPr lang="en-GB" sz="1400" dirty="0"/>
              <a:t>Generation and testing of variants (side batches) with potential failure modes identified as highest risk as part of development</a:t>
            </a:r>
          </a:p>
          <a:p>
            <a:pPr>
              <a:lnSpc>
                <a:spcPct val="120000"/>
              </a:lnSpc>
            </a:pPr>
            <a:r>
              <a:rPr lang="en-GB" sz="1400" dirty="0"/>
              <a:t>I consider regulatory guidance such as ICH M9, SUPAC-IR and SUPAC-MR  to be generally applicable* risk assessments based on science and societal experience/data</a:t>
            </a:r>
          </a:p>
          <a:p>
            <a:pPr>
              <a:lnSpc>
                <a:spcPct val="120000"/>
              </a:lnSpc>
            </a:pPr>
            <a:endParaRPr lang="en-GB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B1302-908B-95DC-464A-A8B2A5D80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CRDS: Post-Approval Setting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D798D3-7995-17D9-EC45-F7767258A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223" y="295677"/>
            <a:ext cx="4055583" cy="27284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07BDFF-9E75-D3CC-F4CB-4A45D4493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203" y="3024127"/>
            <a:ext cx="3961728" cy="3266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27DCF8-6C44-0573-20CB-AFA0766B1FC2}"/>
              </a:ext>
            </a:extLst>
          </p:cNvPr>
          <p:cNvSpPr txBox="1"/>
          <p:nvPr/>
        </p:nvSpPr>
        <p:spPr>
          <a:xfrm>
            <a:off x="1885436" y="5768901"/>
            <a:ext cx="1781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*to any drug product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2BB66-6E4C-607A-9148-0D29BFCCBECB}"/>
              </a:ext>
            </a:extLst>
          </p:cNvPr>
          <p:cNvSpPr txBox="1"/>
          <p:nvPr/>
        </p:nvSpPr>
        <p:spPr>
          <a:xfrm>
            <a:off x="4976392" y="5737076"/>
            <a:ext cx="297478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600" dirty="0">
                <a:solidFill>
                  <a:srgbClr val="5D6168"/>
                </a:solidFill>
                <a:effectLst/>
                <a:ea typeface="Times New Roman" panose="02020603050405020304" pitchFamily="18" charset="0"/>
              </a:rPr>
              <a:t>P.A. Dickinson, T. Flanagan, D. Holt and P.W. Stott (2016) Clinically Relevant Dissolution for Low-Solubility Immediate-Release Products in Poorly Soluble Drugs: Dissolution and Drug Release. pp 511-552. Eds: G.K. Webster J. D. Jackson and R.G. Bell.  Pan Stanford Publishing.  ISBN 9789814745451 https://doi.org/10.1201/9781315364537</a:t>
            </a:r>
            <a:endParaRPr lang="en-GB" sz="900" dirty="0">
              <a:solidFill>
                <a:srgbClr val="5D6168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8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3C015-A0E0-963D-70D6-419899AD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can CRDS be utilised in a post approval setting? </a:t>
            </a:r>
            <a:r>
              <a:rPr lang="en-GB" dirty="0">
                <a:latin typeface="Montserrat SemiBold" panose="00000700000000000000" pitchFamily="2" charset="0"/>
              </a:rPr>
              <a:t>Context Of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AF993-2042-447C-F4D1-7A7A168A9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03" y="1125131"/>
            <a:ext cx="10515600" cy="99337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I we accept my assumption this is limited to BCS 2 and 4 compounds –  Regulators Viewpoint: a priori high risk!</a:t>
            </a:r>
          </a:p>
          <a:p>
            <a:pPr>
              <a:lnSpc>
                <a:spcPct val="120000"/>
              </a:lnSpc>
            </a:pPr>
            <a:r>
              <a:rPr lang="en-GB" dirty="0"/>
              <a:t>Let look at potential extremes in the post approval application of CRDS.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C95F9-8194-BA22-4141-DB42E070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CRDS: Post-Approval Setting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A0678B-EC6C-B670-33B3-B877FBC50A98}"/>
              </a:ext>
            </a:extLst>
          </p:cNvPr>
          <p:cNvSpPr txBox="1">
            <a:spLocks/>
          </p:cNvSpPr>
          <p:nvPr/>
        </p:nvSpPr>
        <p:spPr>
          <a:xfrm>
            <a:off x="6183895" y="2154042"/>
            <a:ext cx="4349067" cy="3020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D6168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D6168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D6168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D6168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D6168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600" dirty="0"/>
              <a:t>Extreme 2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600" dirty="0">
                <a:solidFill>
                  <a:schemeClr val="accent1"/>
                </a:solidFill>
              </a:rPr>
              <a:t>Only SUPAC-IR level 2 changes or equivalent can be justified without BE study based only on CRDS dissolution conditions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600" dirty="0">
                <a:solidFill>
                  <a:schemeClr val="accent4"/>
                </a:solidFill>
              </a:rPr>
              <a:t>New product proved similar via F2 testing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4F2897-CBCE-8BCE-0349-E64FA169D69A}"/>
              </a:ext>
            </a:extLst>
          </p:cNvPr>
          <p:cNvSpPr txBox="1">
            <a:spLocks/>
          </p:cNvSpPr>
          <p:nvPr/>
        </p:nvSpPr>
        <p:spPr>
          <a:xfrm>
            <a:off x="1024360" y="2246703"/>
            <a:ext cx="4349067" cy="2477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D6168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D6168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D6168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D6168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D6168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600" dirty="0"/>
              <a:t>Extreme 1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600" dirty="0">
                <a:solidFill>
                  <a:schemeClr val="accent1"/>
                </a:solidFill>
              </a:rPr>
              <a:t>All changes can be qualified without BE study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600" dirty="0">
                <a:solidFill>
                  <a:schemeClr val="accent4"/>
                </a:solidFill>
              </a:rPr>
              <a:t>New product only has to meet CRDS specification (single method)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3D1E6B-9F0C-C069-6D46-734722CD7538}"/>
              </a:ext>
            </a:extLst>
          </p:cNvPr>
          <p:cNvSpPr txBox="1">
            <a:spLocks/>
          </p:cNvSpPr>
          <p:nvPr/>
        </p:nvSpPr>
        <p:spPr>
          <a:xfrm>
            <a:off x="2602495" y="4739496"/>
            <a:ext cx="7162800" cy="99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D6168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D6168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D6168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D6168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5D6168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dirty="0"/>
              <a:t>Regardless of whether safe space based CRDS or discriminating acceptable unacceptable batches based CRDS</a:t>
            </a:r>
          </a:p>
          <a:p>
            <a:pPr>
              <a:lnSpc>
                <a:spcPct val="120000"/>
              </a:lnSpc>
            </a:pPr>
            <a:r>
              <a:rPr lang="en-GB" sz="1200" dirty="0"/>
              <a:t>Only applies to CRDS based on discriminating acceptable unacceptable batches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6322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AF893F-AC0A-9193-7042-7414E3DCD2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Let’s contrast each of these pairs of bullets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CB7AC-81FD-EB0C-C3A3-DE92ACB15D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E941-B46D-4A33-6E8E-FC33424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 1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C4041F9-99F8-B007-CE6F-92E8A0DC0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869628"/>
              </p:ext>
            </p:extLst>
          </p:nvPr>
        </p:nvGraphicFramePr>
        <p:xfrm>
          <a:off x="498373" y="1096593"/>
          <a:ext cx="11234616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312">
                  <a:extLst>
                    <a:ext uri="{9D8B030D-6E8A-4147-A177-3AD203B41FA5}">
                      <a16:colId xmlns:a16="http://schemas.microsoft.com/office/drawing/2014/main" val="3542090474"/>
                    </a:ext>
                  </a:extLst>
                </a:gridCol>
                <a:gridCol w="7972304">
                  <a:extLst>
                    <a:ext uri="{9D8B030D-6E8A-4147-A177-3AD203B41FA5}">
                      <a16:colId xmlns:a16="http://schemas.microsoft.com/office/drawing/2014/main" val="544687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Statement Pair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879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All changes can be qualified without BE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Seems radical but SUPAC-IR and SUPAC-MR acknowledges Level 3 changes may be waived with IVIVC</a:t>
                      </a:r>
                    </a:p>
                    <a:p>
                      <a:r>
                        <a:rPr lang="en-GB" dirty="0"/>
                        <a:t>But am I happy that the dissolution method is suitable for these changes?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Dry granulation to wet granulation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Soluble filler to insoluble filler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When we think about this more perhaps, we are worried these changes will fundamentally affect the dissolution mechanism  / characteristics of the product.  Such that any previous relationships are no longer valid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7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Only SUPAC-IR level 2 or equivalent changes can be justified without BE study based only on CRDS dissolution conditions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Conservative approach offers limited regulatory relief post approval – introduction already based on dissolution (</a:t>
                      </a:r>
                      <a:r>
                        <a:rPr lang="en-GB" b="1" dirty="0">
                          <a:solidFill>
                            <a:schemeClr val="accent3"/>
                          </a:solidFill>
                        </a:rPr>
                        <a:t>less profiles</a:t>
                      </a:r>
                      <a:r>
                        <a:rPr lang="en-GB" dirty="0"/>
                        <a:t>).</a:t>
                      </a:r>
                    </a:p>
                    <a:p>
                      <a:r>
                        <a:rPr lang="en-GB" dirty="0"/>
                        <a:t>But more likely constrains changes to those that have previously been assessed.  Or does it?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10863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82062-654D-9299-DE30-CF5B5B9B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CRDS: Post-Approval Setting</a:t>
            </a:r>
          </a:p>
        </p:txBody>
      </p:sp>
    </p:spTree>
    <p:extLst>
      <p:ext uri="{BB962C8B-B14F-4D97-AF65-F5344CB8AC3E}">
        <p14:creationId xmlns:p14="http://schemas.microsoft.com/office/powerpoint/2010/main" val="116861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440C-265F-D4E6-0ACD-CCBA015F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15D90-1BE0-32CD-84A0-F713C70A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We don’t know what the correct answer is. </a:t>
            </a:r>
          </a:p>
          <a:p>
            <a:pPr>
              <a:lnSpc>
                <a:spcPct val="120000"/>
              </a:lnSpc>
            </a:pPr>
            <a:r>
              <a:rPr lang="en-GB" dirty="0"/>
              <a:t>SUPAC-IR is a risk assessment based on the state of the knowledge at the time and is generic covering all products.</a:t>
            </a:r>
          </a:p>
          <a:p>
            <a:pPr>
              <a:lnSpc>
                <a:spcPct val="120000"/>
              </a:lnSpc>
            </a:pPr>
            <a:r>
              <a:rPr lang="en-GB" dirty="0"/>
              <a:t>But we have a product specific dissolution method built on highly specific data to that product (informed by QRA, FMEA and experimental work) </a:t>
            </a:r>
          </a:p>
          <a:p>
            <a:pPr>
              <a:lnSpc>
                <a:spcPct val="120000"/>
              </a:lnSpc>
            </a:pPr>
            <a:r>
              <a:rPr lang="en-GB" dirty="0"/>
              <a:t>Potential solution: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As part of the original approval describe the type of changes where the dissolution method and specification is still likely to be relevant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In the form of a QRA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Example if API particle size was constrained in the initial submission and not investigated in the CRDS work up can any API characteristics changes be supported?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This is analogous to FDA IVIVC guidance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Mutually agreed during review</a:t>
            </a:r>
          </a:p>
          <a:p>
            <a:pPr lvl="1">
              <a:lnSpc>
                <a:spcPct val="120000"/>
              </a:lnSpc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71419-29C0-2D55-A1C9-F0E166D9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CRDS: Post-Approval Setting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A0401A-1779-BA6D-7EFD-187D19A507E2}"/>
              </a:ext>
            </a:extLst>
          </p:cNvPr>
          <p:cNvSpPr txBox="1"/>
          <p:nvPr/>
        </p:nvSpPr>
        <p:spPr>
          <a:xfrm>
            <a:off x="6945086" y="3635323"/>
            <a:ext cx="468519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 SemiBold" panose="00000700000000000000" pitchFamily="2" charset="0"/>
              </a:rPr>
              <a:t>“Product Specific SUPAC / </a:t>
            </a:r>
            <a:r>
              <a:rPr lang="en-GB" dirty="0" err="1">
                <a:latin typeface="Montserrat SemiBold" panose="00000700000000000000" pitchFamily="2" charset="0"/>
              </a:rPr>
              <a:t>MyPAC</a:t>
            </a:r>
            <a:r>
              <a:rPr lang="en-GB" dirty="0">
                <a:latin typeface="Montserrat SemiBold" panose="000007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4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EDA">
      <a:dk1>
        <a:srgbClr val="5D6168"/>
      </a:dk1>
      <a:lt1>
        <a:srgbClr val="FFFFFF"/>
      </a:lt1>
      <a:dk2>
        <a:srgbClr val="797C82"/>
      </a:dk2>
      <a:lt2>
        <a:srgbClr val="D9DBD9"/>
      </a:lt2>
      <a:accent1>
        <a:srgbClr val="B56EC4"/>
      </a:accent1>
      <a:accent2>
        <a:srgbClr val="FCAF1B"/>
      </a:accent2>
      <a:accent3>
        <a:srgbClr val="97C93C"/>
      </a:accent3>
      <a:accent4>
        <a:srgbClr val="3FCFD5"/>
      </a:accent4>
      <a:accent5>
        <a:srgbClr val="A5A9AD"/>
      </a:accent5>
      <a:accent6>
        <a:srgbClr val="C892C2"/>
      </a:accent6>
      <a:hlink>
        <a:srgbClr val="3FCFD5"/>
      </a:hlink>
      <a:folHlink>
        <a:srgbClr val="B56EAD"/>
      </a:folHlink>
    </a:clrScheme>
    <a:fontScheme name="Custom 1">
      <a:majorFont>
        <a:latin typeface="Montserrat Ligh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34b93d-52f3-4ec6-871e-5ee396e24d6c">
      <Terms xmlns="http://schemas.microsoft.com/office/infopath/2007/PartnerControls"/>
    </lcf76f155ced4ddcb4097134ff3c332f>
    <TaxCatchAll xmlns="bd078790-bca5-4053-925f-e763419411e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6968F3737D664B8DF49693CF98A701" ma:contentTypeVersion="20" ma:contentTypeDescription="Create a new document." ma:contentTypeScope="" ma:versionID="e08ec696028051180eb8fd37aaef9307">
  <xsd:schema xmlns:xsd="http://www.w3.org/2001/XMLSchema" xmlns:xs="http://www.w3.org/2001/XMLSchema" xmlns:p="http://schemas.microsoft.com/office/2006/metadata/properties" xmlns:ns2="bd078790-bca5-4053-925f-e763419411e4" xmlns:ns3="1634b93d-52f3-4ec6-871e-5ee396e24d6c" targetNamespace="http://schemas.microsoft.com/office/2006/metadata/properties" ma:root="true" ma:fieldsID="80dce5127f864e32c75e8e0568a1ab1e" ns2:_="" ns3:_="">
    <xsd:import namespace="bd078790-bca5-4053-925f-e763419411e4"/>
    <xsd:import namespace="1634b93d-52f3-4ec6-871e-5ee396e24d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78790-bca5-4053-925f-e763419411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4c9b64f-55cb-417a-8898-effe70c92a9b}" ma:internalName="TaxCatchAll" ma:showField="CatchAllData" ma:web="bd078790-bca5-4053-925f-e763419411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34b93d-52f3-4ec6-871e-5ee396e24d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4493d2a-9028-4685-8c06-2accc0a0ac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288A73-FADC-47ED-A23A-4059E9CD5B9A}">
  <ds:schemaRefs>
    <ds:schemaRef ds:uri="http://www.w3.org/XML/1998/namespace"/>
    <ds:schemaRef ds:uri="1634b93d-52f3-4ec6-871e-5ee396e24d6c"/>
    <ds:schemaRef ds:uri="http://schemas.microsoft.com/office/2006/documentManagement/types"/>
    <ds:schemaRef ds:uri="bd078790-bca5-4053-925f-e763419411e4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2B7577D-020B-43A5-967E-1BE56717C4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078790-bca5-4053-925f-e763419411e4"/>
    <ds:schemaRef ds:uri="1634b93d-52f3-4ec6-871e-5ee396e24d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D3313F-ADBE-416F-B97F-AE4889A1CF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1950</Words>
  <Application>Microsoft Office PowerPoint</Application>
  <PresentationFormat>Widescreen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Montserrat</vt:lpstr>
      <vt:lpstr>Times New Roman</vt:lpstr>
      <vt:lpstr>Montserrat SemiBold</vt:lpstr>
      <vt:lpstr>Arial</vt:lpstr>
      <vt:lpstr>Calibri</vt:lpstr>
      <vt:lpstr>Montserrat Light</vt:lpstr>
      <vt:lpstr>Office Theme</vt:lpstr>
      <vt:lpstr> Clinically-relevant dissolution specifications, implication for use in the post-approval setting &amp; tension with F2 similarity testing Physiologically Based Biopharmaceutics Modelling Conference 2024: "PBBM - Best Scientific Practices to Define Drug Product Performance: Latest Regulatory and Industry Perspectives"</vt:lpstr>
      <vt:lpstr>Objective \</vt:lpstr>
      <vt:lpstr>Pre-approval value of CRDS</vt:lpstr>
      <vt:lpstr>Terminology and context</vt:lpstr>
      <vt:lpstr>Terminology and context</vt:lpstr>
      <vt:lpstr>How can CRDS be utilised in a post approval setting? Context Of Use</vt:lpstr>
      <vt:lpstr>PowerPoint Presentation</vt:lpstr>
      <vt:lpstr>Pair 1</vt:lpstr>
      <vt:lpstr>Pair 1</vt:lpstr>
      <vt:lpstr>SUPAC-MR</vt:lpstr>
      <vt:lpstr>Pair 2</vt:lpstr>
      <vt:lpstr>Pair 2</vt:lpstr>
      <vt:lpstr>FDA IVIVC Guidance</vt:lpstr>
      <vt:lpstr>2 Methods and /or CPV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Philip Pitcher</dc:creator>
  <cp:lastModifiedBy>Claire Patterson</cp:lastModifiedBy>
  <cp:revision>11</cp:revision>
  <dcterms:created xsi:type="dcterms:W3CDTF">2021-04-08T10:52:53Z</dcterms:created>
  <dcterms:modified xsi:type="dcterms:W3CDTF">2024-11-19T09:56:46Z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0x0101005F6968F3737D664B8DF49693CF98A701</vt:lpwstr>
  </property>
  <property fmtid="{D5CDD505-2E9C-101B-9397-08002B2CF9AE}" pid="3" name="MediaServiceImageTags">
    <vt:lpwstr/>
  </property>
</Properties>
</file>